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0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21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34" r:id="rId73"/>
    <p:sldId id="338" r:id="rId74"/>
    <p:sldId id="335" r:id="rId75"/>
    <p:sldId id="336" r:id="rId76"/>
    <p:sldId id="337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72" y="-510"/>
      </p:cViewPr>
      <p:guideLst>
        <p:guide orient="horz" pos="2880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A38E6-8B40-4FBB-9318-ECBA9ABBC100}" type="datetimeFigureOut">
              <a:rPr lang="pt-BR" smtClean="0"/>
              <a:t>07/11/2024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15836-112D-48CF-9D20-1E12926C5F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9822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215836-112D-48CF-9D20-1E12926C5FD4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787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4572000" y="0"/>
            <a:ext cx="4572000" cy="5143500"/>
          </a:xfrm>
          <a:custGeom>
            <a:avLst/>
            <a:gdLst/>
            <a:ahLst/>
            <a:cxnLst/>
            <a:rect l="l" t="t" r="r" b="b"/>
            <a:pathLst>
              <a:path w="4572000" h="5143500">
                <a:moveTo>
                  <a:pt x="4572000" y="0"/>
                </a:moveTo>
                <a:lnTo>
                  <a:pt x="0" y="0"/>
                </a:lnTo>
                <a:lnTo>
                  <a:pt x="0" y="5143500"/>
                </a:lnTo>
                <a:lnTo>
                  <a:pt x="4572000" y="5143500"/>
                </a:lnTo>
                <a:lnTo>
                  <a:pt x="457200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5029962" y="4496561"/>
            <a:ext cx="468630" cy="0"/>
          </a:xfrm>
          <a:custGeom>
            <a:avLst/>
            <a:gdLst/>
            <a:ahLst/>
            <a:cxnLst/>
            <a:rect l="l" t="t" r="r" b="b"/>
            <a:pathLst>
              <a:path w="468629">
                <a:moveTo>
                  <a:pt x="0" y="0"/>
                </a:moveTo>
                <a:lnTo>
                  <a:pt x="468249" y="0"/>
                </a:lnTo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35989" y="1564894"/>
            <a:ext cx="7072020" cy="848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FF562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00833" y="3216655"/>
            <a:ext cx="4942332" cy="9944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285F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164F8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32028" y="1768297"/>
            <a:ext cx="8679942" cy="729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90550" y="1197438"/>
            <a:ext cx="8362899" cy="1288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164F85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camgian.com/intelligent-not-connected-things-will-drive-iot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cits.org/news-events/press-releases/rapid-progress-on-standards-for-sensor-network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Rc6yFxZa7G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goo.gl/2FwOf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://bergcloud.com/case-studies/cloudwash/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mbarcados.com.br/artik-plataforma-certificada-arduino-da-samsung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hyperlink" Target="http://www.youtube.com/watch?v=f5ixLZIa1rk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K0SrxBC1xs" TargetMode="External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digourbano.org/primeiro-sensor-independente-para-monitorar-poluicao-e-instalado-em-sp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hyperlink" Target="http://iotcomicbook.org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okwi.com/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ame/MiniCursoIoT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markame/BrokerMQTT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abre.ai/mainpagec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hyperlink" Target="http://www.rfidjournal.com/articles/view?4986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7867" y="2750820"/>
            <a:ext cx="587375" cy="0"/>
          </a:xfrm>
          <a:custGeom>
            <a:avLst/>
            <a:gdLst/>
            <a:ahLst/>
            <a:cxnLst/>
            <a:rect l="l" t="t" r="r" b="b"/>
            <a:pathLst>
              <a:path w="587375">
                <a:moveTo>
                  <a:pt x="0" y="0"/>
                </a:moveTo>
                <a:lnTo>
                  <a:pt x="587375" y="0"/>
                </a:lnTo>
              </a:path>
            </a:pathLst>
          </a:custGeom>
          <a:ln w="76200">
            <a:solidFill>
              <a:srgbClr val="4285F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210" dirty="0"/>
              <a:t>Internet</a:t>
            </a:r>
            <a:r>
              <a:rPr spc="-325" dirty="0"/>
              <a:t> </a:t>
            </a:r>
            <a:r>
              <a:rPr spc="175" dirty="0"/>
              <a:t>das</a:t>
            </a:r>
            <a:r>
              <a:rPr spc="-320" dirty="0"/>
              <a:t> </a:t>
            </a:r>
            <a:r>
              <a:rPr spc="180" dirty="0"/>
              <a:t>Coisas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ubTitle" idx="4"/>
          </p:nvPr>
        </p:nvSpPr>
        <p:spPr>
          <a:xfrm>
            <a:off x="2100833" y="3216655"/>
            <a:ext cx="494233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-30" dirty="0"/>
              <a:t>Conceitos,</a:t>
            </a:r>
            <a:r>
              <a:rPr spc="-145" dirty="0"/>
              <a:t> </a:t>
            </a:r>
            <a:r>
              <a:rPr spc="-10" dirty="0"/>
              <a:t>tecnologias</a:t>
            </a:r>
            <a:r>
              <a:rPr spc="-145" dirty="0"/>
              <a:t> </a:t>
            </a:r>
            <a:r>
              <a:rPr spc="-55" dirty="0"/>
              <a:t>e</a:t>
            </a:r>
            <a:r>
              <a:rPr spc="-120" dirty="0"/>
              <a:t> </a:t>
            </a:r>
            <a:r>
              <a:rPr spc="-15" dirty="0" err="1" smtClean="0"/>
              <a:t>aplicações</a:t>
            </a:r>
            <a:endParaRPr spc="-1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9962" y="4496561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24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10684" y="835151"/>
              <a:ext cx="4294632" cy="347319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44220" y="1041857"/>
            <a:ext cx="3186430" cy="17646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800" spc="125" dirty="0">
                <a:solidFill>
                  <a:srgbClr val="FF5621"/>
                </a:solidFill>
                <a:latin typeface="Verdana"/>
                <a:cs typeface="Verdana"/>
              </a:rPr>
              <a:t>Como </a:t>
            </a:r>
            <a:r>
              <a:rPr sz="3800" spc="-30" dirty="0">
                <a:solidFill>
                  <a:srgbClr val="FF5621"/>
                </a:solidFill>
                <a:latin typeface="Verdana"/>
                <a:cs typeface="Verdana"/>
              </a:rPr>
              <a:t>é </a:t>
            </a:r>
            <a:r>
              <a:rPr sz="3800" spc="195" dirty="0">
                <a:solidFill>
                  <a:srgbClr val="FF5621"/>
                </a:solidFill>
                <a:latin typeface="Verdana"/>
                <a:cs typeface="Verdana"/>
              </a:rPr>
              <a:t>a </a:t>
            </a:r>
            <a:r>
              <a:rPr sz="3800" spc="20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150" dirty="0">
                <a:solidFill>
                  <a:srgbClr val="FF5621"/>
                </a:solidFill>
                <a:latin typeface="Verdana"/>
                <a:cs typeface="Verdana"/>
              </a:rPr>
              <a:t>Internet</a:t>
            </a:r>
            <a:r>
              <a:rPr sz="3800" spc="-31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125" dirty="0">
                <a:solidFill>
                  <a:srgbClr val="FF5621"/>
                </a:solidFill>
                <a:latin typeface="Verdana"/>
                <a:cs typeface="Verdana"/>
              </a:rPr>
              <a:t>das </a:t>
            </a:r>
            <a:r>
              <a:rPr sz="3800" spc="-132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145" dirty="0">
                <a:solidFill>
                  <a:srgbClr val="FF5621"/>
                </a:solidFill>
                <a:latin typeface="Verdana"/>
                <a:cs typeface="Verdana"/>
              </a:rPr>
              <a:t>coisas?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1990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30" dirty="0">
                <a:solidFill>
                  <a:srgbClr val="FF5621"/>
                </a:solidFill>
                <a:latin typeface="Verdana"/>
                <a:cs typeface="Verdana"/>
              </a:rPr>
              <a:t>O</a:t>
            </a:r>
            <a:r>
              <a:rPr sz="3000" spc="-22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5621"/>
                </a:solidFill>
                <a:latin typeface="Verdana"/>
                <a:cs typeface="Verdana"/>
              </a:rPr>
              <a:t>Conceito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5"/>
              </a:spcBef>
            </a:pPr>
            <a:r>
              <a:rPr spc="120" dirty="0"/>
              <a:t>A</a:t>
            </a:r>
            <a:r>
              <a:rPr spc="-85" dirty="0"/>
              <a:t> </a:t>
            </a:r>
            <a:r>
              <a:rPr spc="-80" dirty="0"/>
              <a:t>partir</a:t>
            </a:r>
            <a:r>
              <a:rPr spc="-70" dirty="0"/>
              <a:t> </a:t>
            </a:r>
            <a:r>
              <a:rPr spc="30" dirty="0"/>
              <a:t>de</a:t>
            </a:r>
            <a:r>
              <a:rPr spc="-85" dirty="0"/>
              <a:t> </a:t>
            </a:r>
            <a:r>
              <a:rPr spc="-5" dirty="0"/>
              <a:t>equipamentos</a:t>
            </a:r>
            <a:r>
              <a:rPr spc="-114" dirty="0"/>
              <a:t> </a:t>
            </a:r>
            <a:r>
              <a:rPr spc="20" dirty="0"/>
              <a:t>que</a:t>
            </a:r>
            <a:r>
              <a:rPr spc="-85" dirty="0"/>
              <a:t> </a:t>
            </a:r>
            <a:r>
              <a:rPr spc="45" dirty="0"/>
              <a:t>possuem</a:t>
            </a:r>
            <a:r>
              <a:rPr spc="-120" dirty="0"/>
              <a:t> </a:t>
            </a:r>
            <a:r>
              <a:rPr spc="-15" dirty="0"/>
              <a:t>tecnologia</a:t>
            </a:r>
            <a:r>
              <a:rPr spc="-105" dirty="0"/>
              <a:t> </a:t>
            </a:r>
            <a:r>
              <a:rPr spc="-10" dirty="0"/>
              <a:t>embarcada</a:t>
            </a:r>
            <a:r>
              <a:rPr spc="-55" dirty="0"/>
              <a:t> </a:t>
            </a:r>
            <a:r>
              <a:rPr spc="30" dirty="0"/>
              <a:t>e</a:t>
            </a:r>
            <a:r>
              <a:rPr spc="-80" dirty="0"/>
              <a:t> </a:t>
            </a:r>
            <a:r>
              <a:rPr dirty="0"/>
              <a:t>comunicação</a:t>
            </a:r>
            <a:r>
              <a:rPr spc="-114" dirty="0"/>
              <a:t> </a:t>
            </a:r>
            <a:r>
              <a:rPr spc="5" dirty="0"/>
              <a:t>com </a:t>
            </a:r>
            <a:r>
              <a:rPr spc="-525" dirty="0"/>
              <a:t> </a:t>
            </a:r>
            <a:r>
              <a:rPr dirty="0"/>
              <a:t>a </a:t>
            </a:r>
            <a:r>
              <a:rPr spc="-85" dirty="0"/>
              <a:t>internet, </a:t>
            </a:r>
            <a:r>
              <a:rPr spc="-70" dirty="0"/>
              <a:t>criar </a:t>
            </a:r>
            <a:r>
              <a:rPr spc="-10" dirty="0"/>
              <a:t>uma rede </a:t>
            </a:r>
            <a:r>
              <a:rPr spc="30" dirty="0"/>
              <a:t>de </a:t>
            </a:r>
            <a:r>
              <a:rPr spc="-5" dirty="0"/>
              <a:t>dispositivos </a:t>
            </a:r>
            <a:r>
              <a:rPr spc="20" dirty="0"/>
              <a:t>que </a:t>
            </a:r>
            <a:r>
              <a:rPr spc="-75" dirty="0"/>
              <a:t>interajam </a:t>
            </a:r>
            <a:r>
              <a:rPr spc="-50" dirty="0"/>
              <a:t>entre </a:t>
            </a:r>
            <a:r>
              <a:rPr dirty="0"/>
              <a:t>si </a:t>
            </a:r>
            <a:r>
              <a:rPr spc="25" dirty="0"/>
              <a:t>de </a:t>
            </a:r>
            <a:r>
              <a:rPr spc="-50" dirty="0"/>
              <a:t>forma </a:t>
            </a:r>
            <a:r>
              <a:rPr spc="-45" dirty="0"/>
              <a:t> </a:t>
            </a:r>
            <a:r>
              <a:rPr spc="-65" dirty="0"/>
              <a:t>automática,</a:t>
            </a:r>
            <a:r>
              <a:rPr spc="-100" dirty="0"/>
              <a:t> </a:t>
            </a:r>
            <a:r>
              <a:rPr dirty="0"/>
              <a:t>enviando</a:t>
            </a:r>
            <a:r>
              <a:rPr spc="-75" dirty="0"/>
              <a:t> </a:t>
            </a:r>
            <a:r>
              <a:rPr spc="-15" dirty="0"/>
              <a:t>informações</a:t>
            </a:r>
            <a:r>
              <a:rPr spc="-90" dirty="0"/>
              <a:t> </a:t>
            </a:r>
            <a:r>
              <a:rPr spc="20" dirty="0"/>
              <a:t>que</a:t>
            </a:r>
            <a:r>
              <a:rPr spc="-90" dirty="0"/>
              <a:t> </a:t>
            </a:r>
            <a:r>
              <a:rPr spc="45" dirty="0"/>
              <a:t>possam</a:t>
            </a:r>
            <a:r>
              <a:rPr spc="-95" dirty="0"/>
              <a:t> </a:t>
            </a:r>
            <a:r>
              <a:rPr spc="10" dirty="0"/>
              <a:t>ser</a:t>
            </a:r>
            <a:r>
              <a:rPr spc="-65" dirty="0"/>
              <a:t> </a:t>
            </a:r>
            <a:r>
              <a:rPr spc="-5" dirty="0"/>
              <a:t>concentradas</a:t>
            </a:r>
            <a:r>
              <a:rPr spc="-85" dirty="0"/>
              <a:t> </a:t>
            </a:r>
            <a:r>
              <a:rPr spc="30" dirty="0"/>
              <a:t>e</a:t>
            </a:r>
            <a:r>
              <a:rPr spc="-80" dirty="0"/>
              <a:t> </a:t>
            </a:r>
            <a:r>
              <a:rPr dirty="0"/>
              <a:t>analisadas</a:t>
            </a:r>
            <a:r>
              <a:rPr spc="-90" dirty="0"/>
              <a:t> </a:t>
            </a:r>
            <a:r>
              <a:rPr spc="-20" dirty="0"/>
              <a:t>para </a:t>
            </a:r>
            <a:r>
              <a:rPr spc="-530" dirty="0"/>
              <a:t> </a:t>
            </a:r>
            <a:r>
              <a:rPr spc="-5" dirty="0"/>
              <a:t>tomadas</a:t>
            </a:r>
            <a:r>
              <a:rPr spc="-85" dirty="0"/>
              <a:t> </a:t>
            </a:r>
            <a:r>
              <a:rPr spc="30" dirty="0"/>
              <a:t>de</a:t>
            </a:r>
            <a:r>
              <a:rPr spc="-85" dirty="0"/>
              <a:t> </a:t>
            </a:r>
            <a:r>
              <a:rPr spc="30" dirty="0"/>
              <a:t>decisões</a:t>
            </a:r>
            <a:r>
              <a:rPr spc="-75" dirty="0"/>
              <a:t> </a:t>
            </a:r>
            <a:r>
              <a:rPr spc="20" dirty="0"/>
              <a:t>que</a:t>
            </a:r>
            <a:r>
              <a:rPr spc="-105" dirty="0"/>
              <a:t> </a:t>
            </a:r>
            <a:r>
              <a:rPr spc="-35" dirty="0"/>
              <a:t>ajudarão</a:t>
            </a:r>
            <a:r>
              <a:rPr spc="-75" dirty="0"/>
              <a:t> </a:t>
            </a:r>
            <a:r>
              <a:rPr spc="5" dirty="0"/>
              <a:t>na</a:t>
            </a:r>
            <a:r>
              <a:rPr spc="-80" dirty="0"/>
              <a:t> </a:t>
            </a:r>
            <a:r>
              <a:rPr spc="-35" dirty="0"/>
              <a:t>melhoria</a:t>
            </a:r>
            <a:r>
              <a:rPr spc="-105" dirty="0"/>
              <a:t> </a:t>
            </a:r>
            <a:r>
              <a:rPr spc="15" dirty="0"/>
              <a:t>da</a:t>
            </a:r>
            <a:r>
              <a:rPr spc="-80" dirty="0"/>
              <a:t> </a:t>
            </a:r>
            <a:r>
              <a:rPr spc="-15" dirty="0"/>
              <a:t>qualidade</a:t>
            </a:r>
            <a:r>
              <a:rPr spc="-90" dirty="0"/>
              <a:t> </a:t>
            </a:r>
            <a:r>
              <a:rPr spc="30" dirty="0"/>
              <a:t>de</a:t>
            </a:r>
            <a:r>
              <a:rPr spc="-85" dirty="0"/>
              <a:t> </a:t>
            </a:r>
            <a:r>
              <a:rPr spc="-20" dirty="0"/>
              <a:t>vida</a:t>
            </a:r>
            <a:r>
              <a:rPr spc="-70" dirty="0"/>
              <a:t> </a:t>
            </a:r>
            <a:r>
              <a:rPr spc="45" dirty="0"/>
              <a:t>das</a:t>
            </a:r>
            <a:r>
              <a:rPr spc="-75" dirty="0"/>
              <a:t> </a:t>
            </a:r>
            <a:r>
              <a:rPr spc="25" dirty="0"/>
              <a:t>pessoas.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3909" y="2691383"/>
            <a:ext cx="6297110" cy="2452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7735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365" dirty="0">
                <a:solidFill>
                  <a:srgbClr val="FF5621"/>
                </a:solidFill>
                <a:latin typeface="Verdana"/>
                <a:cs typeface="Verdana"/>
              </a:rPr>
              <a:t>A</a:t>
            </a:r>
            <a:r>
              <a:rPr sz="3000" spc="-23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FF5621"/>
                </a:solidFill>
                <a:latin typeface="Verdana"/>
                <a:cs typeface="Verdana"/>
              </a:rPr>
              <a:t>“coisa”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197438"/>
            <a:ext cx="7774305" cy="6572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800" spc="-25" dirty="0">
                <a:latin typeface="Trebuchet MS"/>
                <a:cs typeface="Trebuchet MS"/>
              </a:rPr>
              <a:t>“Coisas”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70" dirty="0">
                <a:latin typeface="Trebuchet MS"/>
                <a:cs typeface="Trebuchet MS"/>
              </a:rPr>
              <a:t>se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refere</a:t>
            </a:r>
            <a:r>
              <a:rPr sz="1800" spc="-40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qualquer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objeto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físico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com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um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dispositivo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que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possui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seu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00" spc="-20" dirty="0">
                <a:latin typeface="Trebuchet MS"/>
                <a:cs typeface="Trebuchet MS"/>
              </a:rPr>
              <a:t>próprio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endereço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IP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e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pode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conectar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e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enviar/receber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dados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por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uma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rede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3319" y="4842154"/>
            <a:ext cx="552005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Microsoft Sans Serif"/>
                <a:cs typeface="Microsoft Sans Serif"/>
                <a:hlinkClick r:id="rId2"/>
              </a:rPr>
              <a:t>http://www.camgian.com/intelligent-not-connected-things-will-drive-iot/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7755" y="2048255"/>
            <a:ext cx="5175504" cy="2746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56388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25" dirty="0">
                <a:solidFill>
                  <a:srgbClr val="FF5621"/>
                </a:solidFill>
                <a:latin typeface="Verdana"/>
                <a:cs typeface="Verdana"/>
              </a:rPr>
              <a:t>Base</a:t>
            </a:r>
            <a:r>
              <a:rPr sz="3000" spc="-18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25" dirty="0">
                <a:solidFill>
                  <a:srgbClr val="FF5621"/>
                </a:solidFill>
                <a:latin typeface="Verdana"/>
                <a:cs typeface="Verdana"/>
              </a:rPr>
              <a:t>da</a:t>
            </a:r>
            <a:r>
              <a:rPr sz="3000" spc="-18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14" dirty="0">
                <a:solidFill>
                  <a:srgbClr val="FF5621"/>
                </a:solidFill>
                <a:latin typeface="Verdana"/>
                <a:cs typeface="Verdana"/>
              </a:rPr>
              <a:t>Internet</a:t>
            </a:r>
            <a:r>
              <a:rPr sz="3000" spc="-19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95" dirty="0">
                <a:solidFill>
                  <a:srgbClr val="FF5621"/>
                </a:solidFill>
                <a:latin typeface="Verdana"/>
                <a:cs typeface="Verdana"/>
              </a:rPr>
              <a:t>das</a:t>
            </a:r>
            <a:r>
              <a:rPr sz="3000" spc="-19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5621"/>
                </a:solidFill>
                <a:latin typeface="Verdana"/>
                <a:cs typeface="Verdana"/>
              </a:rPr>
              <a:t>Coisas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9141" y="1018032"/>
            <a:ext cx="4814449" cy="383743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34642" y="4929632"/>
            <a:ext cx="4541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Microsoft Sans Serif"/>
                <a:cs typeface="Microsoft Sans Serif"/>
              </a:rPr>
              <a:t>https://connectedtechnbiz.wordpress.com/category/ioeiot/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3296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80" dirty="0">
                <a:solidFill>
                  <a:srgbClr val="FF5621"/>
                </a:solidFill>
                <a:latin typeface="Verdana"/>
                <a:cs typeface="Verdana"/>
              </a:rPr>
              <a:t>Tudo</a:t>
            </a:r>
            <a:r>
              <a:rPr sz="3000" spc="-20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FF5621"/>
                </a:solidFill>
                <a:latin typeface="Verdana"/>
                <a:cs typeface="Verdana"/>
              </a:rPr>
              <a:t>Conectado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372" y="1252558"/>
            <a:ext cx="5754962" cy="35620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7755" y="4900066"/>
            <a:ext cx="7781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Microsoft Sans Serif"/>
                <a:cs typeface="Microsoft Sans Serif"/>
                <a:hlinkClick r:id="rId3"/>
              </a:rPr>
              <a:t>http://www.incits.org/news-events/press-releases/rapid-progress-on-standards-for-sensor-networks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41636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00" dirty="0">
                <a:solidFill>
                  <a:srgbClr val="FF5621"/>
                </a:solidFill>
                <a:latin typeface="Verdana"/>
                <a:cs typeface="Verdana"/>
              </a:rPr>
              <a:t>As</a:t>
            </a:r>
            <a:r>
              <a:rPr sz="3000" spc="-19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FF5621"/>
                </a:solidFill>
                <a:latin typeface="Verdana"/>
                <a:cs typeface="Verdana"/>
              </a:rPr>
              <a:t>Premissas</a:t>
            </a:r>
            <a:r>
              <a:rPr sz="3000" spc="-21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25" dirty="0">
                <a:solidFill>
                  <a:srgbClr val="FF5621"/>
                </a:solidFill>
                <a:latin typeface="Verdana"/>
                <a:cs typeface="Verdana"/>
              </a:rPr>
              <a:t>da</a:t>
            </a:r>
            <a:r>
              <a:rPr sz="3000" spc="-19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80" dirty="0">
                <a:solidFill>
                  <a:srgbClr val="FF5621"/>
                </a:solidFill>
                <a:latin typeface="Verdana"/>
                <a:cs typeface="Verdana"/>
              </a:rPr>
              <a:t>IoT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6195" y="1341119"/>
            <a:ext cx="7531734" cy="581025"/>
            <a:chOff x="806195" y="1341119"/>
            <a:chExt cx="7531734" cy="581025"/>
          </a:xfrm>
        </p:grpSpPr>
        <p:sp>
          <p:nvSpPr>
            <p:cNvPr id="4" name="object 4"/>
            <p:cNvSpPr/>
            <p:nvPr/>
          </p:nvSpPr>
          <p:spPr>
            <a:xfrm>
              <a:off x="810767" y="1345691"/>
              <a:ext cx="7522845" cy="571500"/>
            </a:xfrm>
            <a:custGeom>
              <a:avLst/>
              <a:gdLst/>
              <a:ahLst/>
              <a:cxnLst/>
              <a:rect l="l" t="t" r="r" b="b"/>
              <a:pathLst>
                <a:path w="7522845" h="571500">
                  <a:moveTo>
                    <a:pt x="7427213" y="0"/>
                  </a:moveTo>
                  <a:lnTo>
                    <a:pt x="95250" y="0"/>
                  </a:lnTo>
                  <a:lnTo>
                    <a:pt x="58175" y="7489"/>
                  </a:lnTo>
                  <a:lnTo>
                    <a:pt x="27898" y="27908"/>
                  </a:lnTo>
                  <a:lnTo>
                    <a:pt x="7485" y="58185"/>
                  </a:lnTo>
                  <a:lnTo>
                    <a:pt x="0" y="95250"/>
                  </a:lnTo>
                  <a:lnTo>
                    <a:pt x="0" y="476250"/>
                  </a:lnTo>
                  <a:lnTo>
                    <a:pt x="7485" y="513314"/>
                  </a:lnTo>
                  <a:lnTo>
                    <a:pt x="27898" y="543591"/>
                  </a:lnTo>
                  <a:lnTo>
                    <a:pt x="58175" y="564010"/>
                  </a:lnTo>
                  <a:lnTo>
                    <a:pt x="95250" y="571500"/>
                  </a:lnTo>
                  <a:lnTo>
                    <a:pt x="7427213" y="571500"/>
                  </a:lnTo>
                  <a:lnTo>
                    <a:pt x="7464278" y="564010"/>
                  </a:lnTo>
                  <a:lnTo>
                    <a:pt x="7494555" y="543591"/>
                  </a:lnTo>
                  <a:lnTo>
                    <a:pt x="7514974" y="513314"/>
                  </a:lnTo>
                  <a:lnTo>
                    <a:pt x="7522463" y="476250"/>
                  </a:lnTo>
                  <a:lnTo>
                    <a:pt x="7522463" y="95250"/>
                  </a:lnTo>
                  <a:lnTo>
                    <a:pt x="7514974" y="58185"/>
                  </a:lnTo>
                  <a:lnTo>
                    <a:pt x="7494555" y="27908"/>
                  </a:lnTo>
                  <a:lnTo>
                    <a:pt x="7464278" y="7489"/>
                  </a:lnTo>
                  <a:lnTo>
                    <a:pt x="7427213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10767" y="1345691"/>
              <a:ext cx="7522845" cy="571500"/>
            </a:xfrm>
            <a:custGeom>
              <a:avLst/>
              <a:gdLst/>
              <a:ahLst/>
              <a:cxnLst/>
              <a:rect l="l" t="t" r="r" b="b"/>
              <a:pathLst>
                <a:path w="7522845" h="571500">
                  <a:moveTo>
                    <a:pt x="0" y="95250"/>
                  </a:moveTo>
                  <a:lnTo>
                    <a:pt x="7485" y="58185"/>
                  </a:lnTo>
                  <a:lnTo>
                    <a:pt x="27898" y="27908"/>
                  </a:lnTo>
                  <a:lnTo>
                    <a:pt x="58175" y="7489"/>
                  </a:lnTo>
                  <a:lnTo>
                    <a:pt x="95250" y="0"/>
                  </a:lnTo>
                  <a:lnTo>
                    <a:pt x="7427213" y="0"/>
                  </a:lnTo>
                  <a:lnTo>
                    <a:pt x="7464278" y="7489"/>
                  </a:lnTo>
                  <a:lnTo>
                    <a:pt x="7494555" y="27908"/>
                  </a:lnTo>
                  <a:lnTo>
                    <a:pt x="7514974" y="58185"/>
                  </a:lnTo>
                  <a:lnTo>
                    <a:pt x="7522463" y="95250"/>
                  </a:lnTo>
                  <a:lnTo>
                    <a:pt x="7522463" y="476250"/>
                  </a:lnTo>
                  <a:lnTo>
                    <a:pt x="7514974" y="513314"/>
                  </a:lnTo>
                  <a:lnTo>
                    <a:pt x="7494555" y="543591"/>
                  </a:lnTo>
                  <a:lnTo>
                    <a:pt x="7464278" y="564010"/>
                  </a:lnTo>
                  <a:lnTo>
                    <a:pt x="7427213" y="571500"/>
                  </a:lnTo>
                  <a:lnTo>
                    <a:pt x="95250" y="571500"/>
                  </a:lnTo>
                  <a:lnTo>
                    <a:pt x="58175" y="564010"/>
                  </a:lnTo>
                  <a:lnTo>
                    <a:pt x="27898" y="543591"/>
                  </a:lnTo>
                  <a:lnTo>
                    <a:pt x="7485" y="513314"/>
                  </a:lnTo>
                  <a:lnTo>
                    <a:pt x="0" y="476250"/>
                  </a:lnTo>
                  <a:lnTo>
                    <a:pt x="0" y="95250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806195" y="3122676"/>
            <a:ext cx="7531734" cy="582295"/>
            <a:chOff x="806195" y="3122676"/>
            <a:chExt cx="7531734" cy="582295"/>
          </a:xfrm>
        </p:grpSpPr>
        <p:sp>
          <p:nvSpPr>
            <p:cNvPr id="7" name="object 7"/>
            <p:cNvSpPr/>
            <p:nvPr/>
          </p:nvSpPr>
          <p:spPr>
            <a:xfrm>
              <a:off x="810767" y="3127248"/>
              <a:ext cx="7522845" cy="573405"/>
            </a:xfrm>
            <a:custGeom>
              <a:avLst/>
              <a:gdLst/>
              <a:ahLst/>
              <a:cxnLst/>
              <a:rect l="l" t="t" r="r" b="b"/>
              <a:pathLst>
                <a:path w="7522845" h="573404">
                  <a:moveTo>
                    <a:pt x="7426959" y="0"/>
                  </a:moveTo>
                  <a:lnTo>
                    <a:pt x="95503" y="0"/>
                  </a:lnTo>
                  <a:lnTo>
                    <a:pt x="58330" y="7510"/>
                  </a:lnTo>
                  <a:lnTo>
                    <a:pt x="27973" y="27987"/>
                  </a:lnTo>
                  <a:lnTo>
                    <a:pt x="7505" y="58346"/>
                  </a:lnTo>
                  <a:lnTo>
                    <a:pt x="0" y="95503"/>
                  </a:lnTo>
                  <a:lnTo>
                    <a:pt x="0" y="477519"/>
                  </a:lnTo>
                  <a:lnTo>
                    <a:pt x="7505" y="514677"/>
                  </a:lnTo>
                  <a:lnTo>
                    <a:pt x="27973" y="545036"/>
                  </a:lnTo>
                  <a:lnTo>
                    <a:pt x="58330" y="565513"/>
                  </a:lnTo>
                  <a:lnTo>
                    <a:pt x="95503" y="573023"/>
                  </a:lnTo>
                  <a:lnTo>
                    <a:pt x="7426959" y="573023"/>
                  </a:lnTo>
                  <a:lnTo>
                    <a:pt x="7464117" y="565513"/>
                  </a:lnTo>
                  <a:lnTo>
                    <a:pt x="7494476" y="545036"/>
                  </a:lnTo>
                  <a:lnTo>
                    <a:pt x="7514953" y="514677"/>
                  </a:lnTo>
                  <a:lnTo>
                    <a:pt x="7522463" y="477519"/>
                  </a:lnTo>
                  <a:lnTo>
                    <a:pt x="7522463" y="95503"/>
                  </a:lnTo>
                  <a:lnTo>
                    <a:pt x="7514953" y="58346"/>
                  </a:lnTo>
                  <a:lnTo>
                    <a:pt x="7494476" y="27987"/>
                  </a:lnTo>
                  <a:lnTo>
                    <a:pt x="7464117" y="7510"/>
                  </a:lnTo>
                  <a:lnTo>
                    <a:pt x="7426959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0767" y="3127248"/>
              <a:ext cx="7522845" cy="573405"/>
            </a:xfrm>
            <a:custGeom>
              <a:avLst/>
              <a:gdLst/>
              <a:ahLst/>
              <a:cxnLst/>
              <a:rect l="l" t="t" r="r" b="b"/>
              <a:pathLst>
                <a:path w="7522845" h="573404">
                  <a:moveTo>
                    <a:pt x="0" y="95503"/>
                  </a:moveTo>
                  <a:lnTo>
                    <a:pt x="7505" y="58346"/>
                  </a:lnTo>
                  <a:lnTo>
                    <a:pt x="27973" y="27987"/>
                  </a:lnTo>
                  <a:lnTo>
                    <a:pt x="58330" y="7510"/>
                  </a:lnTo>
                  <a:lnTo>
                    <a:pt x="95503" y="0"/>
                  </a:lnTo>
                  <a:lnTo>
                    <a:pt x="7426959" y="0"/>
                  </a:lnTo>
                  <a:lnTo>
                    <a:pt x="7464117" y="7510"/>
                  </a:lnTo>
                  <a:lnTo>
                    <a:pt x="7494476" y="27987"/>
                  </a:lnTo>
                  <a:lnTo>
                    <a:pt x="7514953" y="58346"/>
                  </a:lnTo>
                  <a:lnTo>
                    <a:pt x="7522463" y="95503"/>
                  </a:lnTo>
                  <a:lnTo>
                    <a:pt x="7522463" y="477519"/>
                  </a:lnTo>
                  <a:lnTo>
                    <a:pt x="7514953" y="514677"/>
                  </a:lnTo>
                  <a:lnTo>
                    <a:pt x="7494476" y="545036"/>
                  </a:lnTo>
                  <a:lnTo>
                    <a:pt x="7464117" y="565513"/>
                  </a:lnTo>
                  <a:lnTo>
                    <a:pt x="7426959" y="573023"/>
                  </a:lnTo>
                  <a:lnTo>
                    <a:pt x="95503" y="573023"/>
                  </a:lnTo>
                  <a:lnTo>
                    <a:pt x="58330" y="565513"/>
                  </a:lnTo>
                  <a:lnTo>
                    <a:pt x="27973" y="545036"/>
                  </a:lnTo>
                  <a:lnTo>
                    <a:pt x="7505" y="514677"/>
                  </a:lnTo>
                  <a:lnTo>
                    <a:pt x="0" y="477519"/>
                  </a:lnTo>
                  <a:lnTo>
                    <a:pt x="0" y="955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806195" y="4002023"/>
            <a:ext cx="7531734" cy="582295"/>
            <a:chOff x="806195" y="4002023"/>
            <a:chExt cx="7531734" cy="582295"/>
          </a:xfrm>
        </p:grpSpPr>
        <p:sp>
          <p:nvSpPr>
            <p:cNvPr id="10" name="object 10"/>
            <p:cNvSpPr/>
            <p:nvPr/>
          </p:nvSpPr>
          <p:spPr>
            <a:xfrm>
              <a:off x="810767" y="4006595"/>
              <a:ext cx="7522845" cy="573405"/>
            </a:xfrm>
            <a:custGeom>
              <a:avLst/>
              <a:gdLst/>
              <a:ahLst/>
              <a:cxnLst/>
              <a:rect l="l" t="t" r="r" b="b"/>
              <a:pathLst>
                <a:path w="7522845" h="573404">
                  <a:moveTo>
                    <a:pt x="7426959" y="0"/>
                  </a:moveTo>
                  <a:lnTo>
                    <a:pt x="95503" y="0"/>
                  </a:lnTo>
                  <a:lnTo>
                    <a:pt x="58330" y="7505"/>
                  </a:lnTo>
                  <a:lnTo>
                    <a:pt x="27973" y="27973"/>
                  </a:lnTo>
                  <a:lnTo>
                    <a:pt x="7505" y="58330"/>
                  </a:lnTo>
                  <a:lnTo>
                    <a:pt x="0" y="95503"/>
                  </a:lnTo>
                  <a:lnTo>
                    <a:pt x="0" y="477519"/>
                  </a:lnTo>
                  <a:lnTo>
                    <a:pt x="7505" y="514693"/>
                  </a:lnTo>
                  <a:lnTo>
                    <a:pt x="27973" y="545050"/>
                  </a:lnTo>
                  <a:lnTo>
                    <a:pt x="58330" y="565518"/>
                  </a:lnTo>
                  <a:lnTo>
                    <a:pt x="95503" y="573023"/>
                  </a:lnTo>
                  <a:lnTo>
                    <a:pt x="7426959" y="573023"/>
                  </a:lnTo>
                  <a:lnTo>
                    <a:pt x="7464117" y="565518"/>
                  </a:lnTo>
                  <a:lnTo>
                    <a:pt x="7494476" y="545050"/>
                  </a:lnTo>
                  <a:lnTo>
                    <a:pt x="7514953" y="514693"/>
                  </a:lnTo>
                  <a:lnTo>
                    <a:pt x="7522463" y="477519"/>
                  </a:lnTo>
                  <a:lnTo>
                    <a:pt x="7522463" y="95503"/>
                  </a:lnTo>
                  <a:lnTo>
                    <a:pt x="7514953" y="58330"/>
                  </a:lnTo>
                  <a:lnTo>
                    <a:pt x="7494476" y="27973"/>
                  </a:lnTo>
                  <a:lnTo>
                    <a:pt x="7464117" y="7505"/>
                  </a:lnTo>
                  <a:lnTo>
                    <a:pt x="7426959" y="0"/>
                  </a:lnTo>
                  <a:close/>
                </a:path>
              </a:pathLst>
            </a:custGeom>
            <a:solidFill>
              <a:srgbClr val="FF5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10767" y="4006595"/>
              <a:ext cx="7522845" cy="573405"/>
            </a:xfrm>
            <a:custGeom>
              <a:avLst/>
              <a:gdLst/>
              <a:ahLst/>
              <a:cxnLst/>
              <a:rect l="l" t="t" r="r" b="b"/>
              <a:pathLst>
                <a:path w="7522845" h="573404">
                  <a:moveTo>
                    <a:pt x="0" y="95503"/>
                  </a:moveTo>
                  <a:lnTo>
                    <a:pt x="7505" y="58330"/>
                  </a:lnTo>
                  <a:lnTo>
                    <a:pt x="27973" y="27973"/>
                  </a:lnTo>
                  <a:lnTo>
                    <a:pt x="58330" y="7505"/>
                  </a:lnTo>
                  <a:lnTo>
                    <a:pt x="95503" y="0"/>
                  </a:lnTo>
                  <a:lnTo>
                    <a:pt x="7426959" y="0"/>
                  </a:lnTo>
                  <a:lnTo>
                    <a:pt x="7464117" y="7505"/>
                  </a:lnTo>
                  <a:lnTo>
                    <a:pt x="7494476" y="27973"/>
                  </a:lnTo>
                  <a:lnTo>
                    <a:pt x="7514953" y="58330"/>
                  </a:lnTo>
                  <a:lnTo>
                    <a:pt x="7522463" y="95503"/>
                  </a:lnTo>
                  <a:lnTo>
                    <a:pt x="7522463" y="477519"/>
                  </a:lnTo>
                  <a:lnTo>
                    <a:pt x="7514953" y="514693"/>
                  </a:lnTo>
                  <a:lnTo>
                    <a:pt x="7494476" y="545050"/>
                  </a:lnTo>
                  <a:lnTo>
                    <a:pt x="7464117" y="565518"/>
                  </a:lnTo>
                  <a:lnTo>
                    <a:pt x="7426959" y="573023"/>
                  </a:lnTo>
                  <a:lnTo>
                    <a:pt x="95503" y="573023"/>
                  </a:lnTo>
                  <a:lnTo>
                    <a:pt x="58330" y="565518"/>
                  </a:lnTo>
                  <a:lnTo>
                    <a:pt x="27973" y="545050"/>
                  </a:lnTo>
                  <a:lnTo>
                    <a:pt x="7505" y="514693"/>
                  </a:lnTo>
                  <a:lnTo>
                    <a:pt x="0" y="477519"/>
                  </a:lnTo>
                  <a:lnTo>
                    <a:pt x="0" y="95503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806195" y="2243327"/>
            <a:ext cx="7531734" cy="582295"/>
            <a:chOff x="806195" y="2243327"/>
            <a:chExt cx="7531734" cy="582295"/>
          </a:xfrm>
        </p:grpSpPr>
        <p:sp>
          <p:nvSpPr>
            <p:cNvPr id="13" name="object 13"/>
            <p:cNvSpPr/>
            <p:nvPr/>
          </p:nvSpPr>
          <p:spPr>
            <a:xfrm>
              <a:off x="810767" y="2247899"/>
              <a:ext cx="7522845" cy="573405"/>
            </a:xfrm>
            <a:custGeom>
              <a:avLst/>
              <a:gdLst/>
              <a:ahLst/>
              <a:cxnLst/>
              <a:rect l="l" t="t" r="r" b="b"/>
              <a:pathLst>
                <a:path w="7522845" h="573405">
                  <a:moveTo>
                    <a:pt x="7426959" y="0"/>
                  </a:moveTo>
                  <a:lnTo>
                    <a:pt x="95503" y="0"/>
                  </a:lnTo>
                  <a:lnTo>
                    <a:pt x="58330" y="7510"/>
                  </a:lnTo>
                  <a:lnTo>
                    <a:pt x="27973" y="27987"/>
                  </a:lnTo>
                  <a:lnTo>
                    <a:pt x="7505" y="58346"/>
                  </a:lnTo>
                  <a:lnTo>
                    <a:pt x="0" y="95504"/>
                  </a:lnTo>
                  <a:lnTo>
                    <a:pt x="0" y="477519"/>
                  </a:lnTo>
                  <a:lnTo>
                    <a:pt x="7505" y="514677"/>
                  </a:lnTo>
                  <a:lnTo>
                    <a:pt x="27973" y="545036"/>
                  </a:lnTo>
                  <a:lnTo>
                    <a:pt x="58330" y="565513"/>
                  </a:lnTo>
                  <a:lnTo>
                    <a:pt x="95503" y="573024"/>
                  </a:lnTo>
                  <a:lnTo>
                    <a:pt x="7426959" y="573024"/>
                  </a:lnTo>
                  <a:lnTo>
                    <a:pt x="7464117" y="565513"/>
                  </a:lnTo>
                  <a:lnTo>
                    <a:pt x="7494476" y="545036"/>
                  </a:lnTo>
                  <a:lnTo>
                    <a:pt x="7514953" y="514677"/>
                  </a:lnTo>
                  <a:lnTo>
                    <a:pt x="7522463" y="477519"/>
                  </a:lnTo>
                  <a:lnTo>
                    <a:pt x="7522463" y="95504"/>
                  </a:lnTo>
                  <a:lnTo>
                    <a:pt x="7514953" y="58346"/>
                  </a:lnTo>
                  <a:lnTo>
                    <a:pt x="7494476" y="27987"/>
                  </a:lnTo>
                  <a:lnTo>
                    <a:pt x="7464117" y="7510"/>
                  </a:lnTo>
                  <a:lnTo>
                    <a:pt x="7426959" y="0"/>
                  </a:lnTo>
                  <a:close/>
                </a:path>
              </a:pathLst>
            </a:custGeom>
            <a:solidFill>
              <a:srgbClr val="FF56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0767" y="2247899"/>
              <a:ext cx="7522845" cy="573405"/>
            </a:xfrm>
            <a:custGeom>
              <a:avLst/>
              <a:gdLst/>
              <a:ahLst/>
              <a:cxnLst/>
              <a:rect l="l" t="t" r="r" b="b"/>
              <a:pathLst>
                <a:path w="7522845" h="573405">
                  <a:moveTo>
                    <a:pt x="0" y="95504"/>
                  </a:moveTo>
                  <a:lnTo>
                    <a:pt x="7505" y="58346"/>
                  </a:lnTo>
                  <a:lnTo>
                    <a:pt x="27973" y="27987"/>
                  </a:lnTo>
                  <a:lnTo>
                    <a:pt x="58330" y="7510"/>
                  </a:lnTo>
                  <a:lnTo>
                    <a:pt x="95503" y="0"/>
                  </a:lnTo>
                  <a:lnTo>
                    <a:pt x="7426959" y="0"/>
                  </a:lnTo>
                  <a:lnTo>
                    <a:pt x="7464117" y="7510"/>
                  </a:lnTo>
                  <a:lnTo>
                    <a:pt x="7494476" y="27987"/>
                  </a:lnTo>
                  <a:lnTo>
                    <a:pt x="7514953" y="58346"/>
                  </a:lnTo>
                  <a:lnTo>
                    <a:pt x="7522463" y="95504"/>
                  </a:lnTo>
                  <a:lnTo>
                    <a:pt x="7522463" y="477519"/>
                  </a:lnTo>
                  <a:lnTo>
                    <a:pt x="7514953" y="514677"/>
                  </a:lnTo>
                  <a:lnTo>
                    <a:pt x="7494476" y="545036"/>
                  </a:lnTo>
                  <a:lnTo>
                    <a:pt x="7464117" y="565513"/>
                  </a:lnTo>
                  <a:lnTo>
                    <a:pt x="7426959" y="573024"/>
                  </a:lnTo>
                  <a:lnTo>
                    <a:pt x="95503" y="573024"/>
                  </a:lnTo>
                  <a:lnTo>
                    <a:pt x="58330" y="565513"/>
                  </a:lnTo>
                  <a:lnTo>
                    <a:pt x="27973" y="545036"/>
                  </a:lnTo>
                  <a:lnTo>
                    <a:pt x="7505" y="514677"/>
                  </a:lnTo>
                  <a:lnTo>
                    <a:pt x="0" y="477519"/>
                  </a:lnTo>
                  <a:lnTo>
                    <a:pt x="0" y="95504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061464" y="1459738"/>
            <a:ext cx="4495800" cy="3655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57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Trebuchet MS"/>
                <a:cs typeface="Trebuchet MS"/>
              </a:rPr>
              <a:t>Recursos</a:t>
            </a:r>
            <a:r>
              <a:rPr sz="1800" b="1" spc="-70" dirty="0">
                <a:latin typeface="Trebuchet MS"/>
                <a:cs typeface="Trebuchet MS"/>
              </a:rPr>
              <a:t> </a:t>
            </a:r>
            <a:r>
              <a:rPr sz="1800" b="1" dirty="0">
                <a:latin typeface="Trebuchet MS"/>
                <a:cs typeface="Trebuchet MS"/>
              </a:rPr>
              <a:t>não</a:t>
            </a:r>
            <a:r>
              <a:rPr sz="1800" b="1" spc="-105" dirty="0">
                <a:latin typeface="Trebuchet MS"/>
                <a:cs typeface="Trebuchet MS"/>
              </a:rPr>
              <a:t> </a:t>
            </a:r>
            <a:r>
              <a:rPr sz="1800" b="1" spc="5" dirty="0">
                <a:latin typeface="Trebuchet MS"/>
                <a:cs typeface="Trebuchet MS"/>
              </a:rPr>
              <a:t>Confinados</a:t>
            </a:r>
            <a:endParaRPr sz="1800">
              <a:latin typeface="Trebuchet MS"/>
              <a:cs typeface="Trebuchet MS"/>
            </a:endParaRPr>
          </a:p>
          <a:p>
            <a:pPr marL="753110" marR="220345" algn="ctr">
              <a:lnSpc>
                <a:spcPct val="320700"/>
              </a:lnSpc>
              <a:spcBef>
                <a:spcPts val="185"/>
              </a:spcBef>
            </a:pPr>
            <a:r>
              <a:rPr sz="1800" b="1" spc="-35" dirty="0">
                <a:latin typeface="Trebuchet MS"/>
                <a:cs typeface="Trebuchet MS"/>
              </a:rPr>
              <a:t>Liberdade</a:t>
            </a:r>
            <a:r>
              <a:rPr sz="1800" b="1" spc="-100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na</a:t>
            </a:r>
            <a:r>
              <a:rPr sz="1800" b="1" spc="-105" dirty="0">
                <a:latin typeface="Trebuchet MS"/>
                <a:cs typeface="Trebuchet MS"/>
              </a:rPr>
              <a:t> </a:t>
            </a:r>
            <a:r>
              <a:rPr sz="1800" b="1" spc="-20" dirty="0">
                <a:latin typeface="Trebuchet MS"/>
                <a:cs typeface="Trebuchet MS"/>
              </a:rPr>
              <a:t>aplicação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b="1" spc="35" dirty="0">
                <a:latin typeface="Trebuchet MS"/>
                <a:cs typeface="Trebuchet MS"/>
              </a:rPr>
              <a:t>dos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b="1" spc="25" dirty="0">
                <a:latin typeface="Trebuchet MS"/>
                <a:cs typeface="Trebuchet MS"/>
              </a:rPr>
              <a:t>dados </a:t>
            </a:r>
            <a:r>
              <a:rPr sz="1800" b="1" spc="-525" dirty="0">
                <a:latin typeface="Trebuchet MS"/>
                <a:cs typeface="Trebuchet MS"/>
              </a:rPr>
              <a:t> </a:t>
            </a:r>
            <a:r>
              <a:rPr sz="1800" b="1" spc="40" dirty="0">
                <a:latin typeface="Trebuchet MS"/>
                <a:cs typeface="Trebuchet MS"/>
              </a:rPr>
              <a:t>Coo</a:t>
            </a:r>
            <a:r>
              <a:rPr sz="1800" b="1" spc="30" dirty="0">
                <a:latin typeface="Trebuchet MS"/>
                <a:cs typeface="Trebuchet MS"/>
              </a:rPr>
              <a:t>p</a:t>
            </a:r>
            <a:r>
              <a:rPr sz="1800" b="1" spc="-30" dirty="0">
                <a:latin typeface="Trebuchet MS"/>
                <a:cs typeface="Trebuchet MS"/>
              </a:rPr>
              <a:t>eraç</a:t>
            </a:r>
            <a:r>
              <a:rPr sz="1800" b="1" spc="-45" dirty="0">
                <a:latin typeface="Trebuchet MS"/>
                <a:cs typeface="Trebuchet MS"/>
              </a:rPr>
              <a:t>ã</a:t>
            </a:r>
            <a:r>
              <a:rPr sz="1800" b="1" spc="10" dirty="0">
                <a:latin typeface="Trebuchet MS"/>
                <a:cs typeface="Trebuchet MS"/>
              </a:rPr>
              <a:t>o</a:t>
            </a:r>
            <a:r>
              <a:rPr sz="1800" b="1" spc="-45" dirty="0">
                <a:latin typeface="Trebuchet MS"/>
                <a:cs typeface="Trebuchet MS"/>
              </a:rPr>
              <a:t> </a:t>
            </a:r>
            <a:r>
              <a:rPr sz="1800" b="1" spc="-55" dirty="0">
                <a:latin typeface="Trebuchet MS"/>
                <a:cs typeface="Trebuchet MS"/>
              </a:rPr>
              <a:t>ent</a:t>
            </a:r>
            <a:r>
              <a:rPr sz="1800" b="1" spc="-85" dirty="0">
                <a:latin typeface="Trebuchet MS"/>
                <a:cs typeface="Trebuchet MS"/>
              </a:rPr>
              <a:t>re </a:t>
            </a:r>
            <a:r>
              <a:rPr sz="1800" b="1" spc="-20" dirty="0">
                <a:latin typeface="Trebuchet MS"/>
                <a:cs typeface="Trebuchet MS"/>
              </a:rPr>
              <a:t>tod</a:t>
            </a:r>
            <a:r>
              <a:rPr sz="1800" b="1" spc="-30" dirty="0">
                <a:latin typeface="Trebuchet MS"/>
                <a:cs typeface="Trebuchet MS"/>
              </a:rPr>
              <a:t>a</a:t>
            </a:r>
            <a:r>
              <a:rPr sz="1800" b="1" spc="80" dirty="0">
                <a:latin typeface="Trebuchet MS"/>
                <a:cs typeface="Trebuchet MS"/>
              </a:rPr>
              <a:t>s</a:t>
            </a:r>
            <a:r>
              <a:rPr sz="1800" b="1" spc="-75" dirty="0">
                <a:latin typeface="Trebuchet MS"/>
                <a:cs typeface="Trebuchet MS"/>
              </a:rPr>
              <a:t> </a:t>
            </a:r>
            <a:r>
              <a:rPr sz="1800" b="1" spc="50" dirty="0">
                <a:latin typeface="Trebuchet MS"/>
                <a:cs typeface="Trebuchet MS"/>
              </a:rPr>
              <a:t>as</a:t>
            </a:r>
            <a:r>
              <a:rPr sz="1800" b="1" spc="-80" dirty="0">
                <a:latin typeface="Trebuchet MS"/>
                <a:cs typeface="Trebuchet MS"/>
              </a:rPr>
              <a:t> </a:t>
            </a:r>
            <a:r>
              <a:rPr sz="1800" b="1" spc="-5" dirty="0">
                <a:latin typeface="Trebuchet MS"/>
                <a:cs typeface="Trebuchet MS"/>
              </a:rPr>
              <a:t>coi</a:t>
            </a:r>
            <a:r>
              <a:rPr sz="1800" b="1" dirty="0">
                <a:latin typeface="Trebuchet MS"/>
                <a:cs typeface="Trebuchet MS"/>
              </a:rPr>
              <a:t>s</a:t>
            </a:r>
            <a:r>
              <a:rPr sz="1800" b="1" spc="40" dirty="0">
                <a:latin typeface="Trebuchet MS"/>
                <a:cs typeface="Trebuchet MS"/>
              </a:rPr>
              <a:t>as  </a:t>
            </a:r>
            <a:r>
              <a:rPr sz="1800" b="1" spc="-15" dirty="0">
                <a:latin typeface="Trebuchet MS"/>
                <a:cs typeface="Trebuchet MS"/>
              </a:rPr>
              <a:t>Invi</a:t>
            </a:r>
            <a:r>
              <a:rPr sz="1800" b="1" spc="-10" dirty="0">
                <a:latin typeface="Trebuchet MS"/>
                <a:cs typeface="Trebuchet MS"/>
              </a:rPr>
              <a:t>s</a:t>
            </a:r>
            <a:r>
              <a:rPr sz="1800" b="1" spc="-65" dirty="0">
                <a:latin typeface="Trebuchet MS"/>
                <a:cs typeface="Trebuchet MS"/>
              </a:rPr>
              <a:t>ibili</a:t>
            </a:r>
            <a:r>
              <a:rPr sz="1800" b="1" spc="10" dirty="0">
                <a:latin typeface="Trebuchet MS"/>
                <a:cs typeface="Trebuchet MS"/>
              </a:rPr>
              <a:t>da</a:t>
            </a:r>
            <a:r>
              <a:rPr sz="1800" b="1" spc="-5" dirty="0">
                <a:latin typeface="Trebuchet MS"/>
                <a:cs typeface="Trebuchet MS"/>
              </a:rPr>
              <a:t>d</a:t>
            </a:r>
            <a:r>
              <a:rPr sz="1800" b="1" spc="-40" dirty="0">
                <a:latin typeface="Trebuchet MS"/>
                <a:cs typeface="Trebuchet MS"/>
              </a:rPr>
              <a:t>e</a:t>
            </a:r>
            <a:r>
              <a:rPr sz="1800" b="1" spc="-114" dirty="0">
                <a:latin typeface="Trebuchet MS"/>
                <a:cs typeface="Trebuchet MS"/>
              </a:rPr>
              <a:t> </a:t>
            </a:r>
            <a:r>
              <a:rPr sz="1800" b="1" spc="10" dirty="0">
                <a:latin typeface="Trebuchet MS"/>
                <a:cs typeface="Trebuchet MS"/>
              </a:rPr>
              <a:t>da</a:t>
            </a:r>
            <a:r>
              <a:rPr sz="1800" b="1" spc="-95" dirty="0">
                <a:latin typeface="Trebuchet MS"/>
                <a:cs typeface="Trebuchet MS"/>
              </a:rPr>
              <a:t> </a:t>
            </a:r>
            <a:r>
              <a:rPr sz="1800" b="1" spc="-60" dirty="0">
                <a:latin typeface="Trebuchet MS"/>
                <a:cs typeface="Trebuchet MS"/>
              </a:rPr>
              <a:t>tec</a:t>
            </a:r>
            <a:r>
              <a:rPr sz="1800" b="1" dirty="0">
                <a:latin typeface="Trebuchet MS"/>
                <a:cs typeface="Trebuchet MS"/>
              </a:rPr>
              <a:t>nologia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Microsoft Sans Serif"/>
                <a:cs typeface="Microsoft Sans Serif"/>
              </a:rPr>
              <a:t>Fonte: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</a:rPr>
              <a:t>https://</a:t>
            </a:r>
            <a:r>
              <a:rPr sz="1400" spc="-5" dirty="0">
                <a:latin typeface="Microsoft Sans Serif"/>
                <a:cs typeface="Microsoft Sans Serif"/>
                <a:hlinkClick r:id="rId2"/>
              </a:rPr>
              <a:t>www.youtube.com/watch?v=Rc6yFxZa7Gs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9962" y="4496561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24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1118616"/>
              <a:ext cx="4571999" cy="290626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3235" y="2200478"/>
            <a:ext cx="381000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165" dirty="0">
                <a:solidFill>
                  <a:srgbClr val="FF5621"/>
                </a:solidFill>
                <a:latin typeface="Verdana"/>
                <a:cs typeface="Verdana"/>
              </a:rPr>
              <a:t>Oportunidad</a:t>
            </a:r>
            <a:r>
              <a:rPr sz="3800" spc="10" dirty="0">
                <a:solidFill>
                  <a:srgbClr val="FF5621"/>
                </a:solidFill>
                <a:latin typeface="Verdana"/>
                <a:cs typeface="Verdana"/>
              </a:rPr>
              <a:t>es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550" y="488950"/>
            <a:ext cx="30105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10" dirty="0">
                <a:solidFill>
                  <a:srgbClr val="FF5621"/>
                </a:solidFill>
                <a:latin typeface="Verdana"/>
                <a:cs typeface="Verdana"/>
              </a:rPr>
              <a:t>Oportunidades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238834"/>
            <a:ext cx="365315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Grande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oportunidade</a:t>
            </a:r>
            <a:r>
              <a:rPr sz="1800" spc="-114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1800" spc="-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negócios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6200" y="1744979"/>
            <a:ext cx="9044940" cy="2494915"/>
            <a:chOff x="76200" y="1744979"/>
            <a:chExt cx="9044940" cy="24949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1228" y="2136647"/>
              <a:ext cx="4629896" cy="15665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1744979"/>
              <a:ext cx="4415028" cy="24947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7932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20" dirty="0">
                <a:solidFill>
                  <a:srgbClr val="FF5621"/>
                </a:solidFill>
                <a:latin typeface="Verdana"/>
                <a:cs typeface="Verdana"/>
              </a:rPr>
              <a:t>Projeção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1708" y="1152142"/>
            <a:ext cx="5453472" cy="3818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79323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20" dirty="0">
                <a:solidFill>
                  <a:srgbClr val="FF5621"/>
                </a:solidFill>
                <a:latin typeface="Verdana"/>
                <a:cs typeface="Verdana"/>
              </a:rPr>
              <a:t>Projeção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5209" y="1259503"/>
            <a:ext cx="6440805" cy="3507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5671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40" dirty="0">
                <a:solidFill>
                  <a:srgbClr val="FF5621"/>
                </a:solidFill>
                <a:latin typeface="Verdana"/>
                <a:cs typeface="Verdana"/>
              </a:rPr>
              <a:t>Agenda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150" y="1242440"/>
            <a:ext cx="3534410" cy="2886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215" dirty="0">
                <a:solidFill>
                  <a:srgbClr val="666666"/>
                </a:solidFill>
                <a:latin typeface="Trebuchet MS"/>
                <a:cs typeface="Trebuchet MS"/>
              </a:rPr>
              <a:t>O</a:t>
            </a:r>
            <a:r>
              <a:rPr sz="2400" spc="-1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25" dirty="0">
                <a:solidFill>
                  <a:srgbClr val="666666"/>
                </a:solidFill>
                <a:latin typeface="Trebuchet MS"/>
                <a:cs typeface="Trebuchet MS"/>
              </a:rPr>
              <a:t>que</a:t>
            </a:r>
            <a:r>
              <a:rPr sz="2400" spc="-10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666666"/>
                </a:solidFill>
                <a:latin typeface="Trebuchet MS"/>
                <a:cs typeface="Trebuchet MS"/>
              </a:rPr>
              <a:t>é</a:t>
            </a:r>
            <a:r>
              <a:rPr sz="2400" spc="-1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-15" dirty="0">
                <a:solidFill>
                  <a:srgbClr val="666666"/>
                </a:solidFill>
                <a:latin typeface="Trebuchet MS"/>
                <a:cs typeface="Trebuchet MS"/>
              </a:rPr>
              <a:t>IoT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25"/>
              </a:spcBef>
            </a:pPr>
            <a:r>
              <a:rPr sz="2400" spc="-30" dirty="0">
                <a:solidFill>
                  <a:srgbClr val="666666"/>
                </a:solidFill>
                <a:latin typeface="Trebuchet MS"/>
                <a:cs typeface="Trebuchet MS"/>
              </a:rPr>
              <a:t>Projeção</a:t>
            </a:r>
            <a:r>
              <a:rPr sz="2400" spc="-114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666666"/>
                </a:solidFill>
                <a:latin typeface="Trebuchet MS"/>
                <a:cs typeface="Trebuchet MS"/>
              </a:rPr>
              <a:t>e</a:t>
            </a:r>
            <a:r>
              <a:rPr sz="2400" spc="-1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5" dirty="0">
                <a:solidFill>
                  <a:srgbClr val="666666"/>
                </a:solidFill>
                <a:latin typeface="Trebuchet MS"/>
                <a:cs typeface="Trebuchet MS"/>
              </a:rPr>
              <a:t>Oportunidades</a:t>
            </a:r>
            <a:endParaRPr sz="2400">
              <a:latin typeface="Trebuchet MS"/>
              <a:cs typeface="Trebuchet MS"/>
            </a:endParaRPr>
          </a:p>
          <a:p>
            <a:pPr marL="12700" marR="251460">
              <a:lnSpc>
                <a:spcPct val="170400"/>
              </a:lnSpc>
              <a:spcBef>
                <a:spcPts val="15"/>
              </a:spcBef>
            </a:pPr>
            <a:r>
              <a:rPr sz="2400" spc="15" dirty="0">
                <a:solidFill>
                  <a:srgbClr val="666666"/>
                </a:solidFill>
                <a:latin typeface="Trebuchet MS"/>
                <a:cs typeface="Trebuchet MS"/>
              </a:rPr>
              <a:t>Exemplos</a:t>
            </a:r>
            <a:r>
              <a:rPr sz="2400" spc="-1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2400" spc="-16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666666"/>
                </a:solidFill>
                <a:latin typeface="Trebuchet MS"/>
                <a:cs typeface="Trebuchet MS"/>
              </a:rPr>
              <a:t>Aplicações </a:t>
            </a:r>
            <a:r>
              <a:rPr sz="2400" spc="-70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15" dirty="0">
                <a:solidFill>
                  <a:srgbClr val="666666"/>
                </a:solidFill>
                <a:latin typeface="Trebuchet MS"/>
                <a:cs typeface="Trebuchet MS"/>
              </a:rPr>
              <a:t>Tecnologias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2400" spc="30" dirty="0">
                <a:solidFill>
                  <a:srgbClr val="666666"/>
                </a:solidFill>
                <a:latin typeface="Trebuchet MS"/>
                <a:cs typeface="Trebuchet MS"/>
              </a:rPr>
              <a:t>Desafios</a:t>
            </a:r>
            <a:endParaRPr sz="2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5776" y="1534575"/>
            <a:ext cx="2866644" cy="2958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9962" y="4496561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24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36007" y="944880"/>
              <a:ext cx="4334255" cy="325374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0539" y="2200478"/>
            <a:ext cx="275526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160" dirty="0">
                <a:solidFill>
                  <a:srgbClr val="FF5621"/>
                </a:solidFill>
                <a:latin typeface="Verdana"/>
                <a:cs typeface="Verdana"/>
              </a:rPr>
              <a:t>Aplicações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4645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40" dirty="0">
                <a:solidFill>
                  <a:srgbClr val="FF5621"/>
                </a:solidFill>
                <a:latin typeface="Verdana"/>
                <a:cs typeface="Verdana"/>
              </a:rPr>
              <a:t>Iluminação</a:t>
            </a:r>
            <a:r>
              <a:rPr sz="3000" spc="-26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05" dirty="0">
                <a:solidFill>
                  <a:srgbClr val="FF5621"/>
                </a:solidFill>
                <a:latin typeface="Verdana"/>
                <a:cs typeface="Verdana"/>
              </a:rPr>
              <a:t>Inteligente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284" y="1197863"/>
            <a:ext cx="3083052" cy="16276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691" y="3051048"/>
            <a:ext cx="2651760" cy="18074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2547" y="1446275"/>
            <a:ext cx="5143500" cy="3332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6378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25" dirty="0">
                <a:solidFill>
                  <a:srgbClr val="FF5621"/>
                </a:solidFill>
                <a:latin typeface="Verdana"/>
                <a:cs typeface="Verdana"/>
              </a:rPr>
              <a:t>Geladeira</a:t>
            </a:r>
            <a:r>
              <a:rPr sz="3000" spc="-21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05" dirty="0">
                <a:solidFill>
                  <a:srgbClr val="FF5621"/>
                </a:solidFill>
                <a:latin typeface="Verdana"/>
                <a:cs typeface="Verdana"/>
              </a:rPr>
              <a:t>Conectada</a:t>
            </a:r>
            <a:r>
              <a:rPr sz="3000" spc="-204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50" dirty="0">
                <a:solidFill>
                  <a:srgbClr val="FF5621"/>
                </a:solidFill>
                <a:latin typeface="Verdana"/>
                <a:cs typeface="Verdana"/>
              </a:rPr>
              <a:t>a</a:t>
            </a:r>
            <a:r>
              <a:rPr sz="3000" spc="-17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14" dirty="0">
                <a:solidFill>
                  <a:srgbClr val="FF5621"/>
                </a:solidFill>
                <a:latin typeface="Verdana"/>
                <a:cs typeface="Verdana"/>
              </a:rPr>
              <a:t>Internet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3516" y="1237488"/>
            <a:ext cx="4696967" cy="3523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55670" y="4868976"/>
            <a:ext cx="21951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Fonte: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  <a:hlinkClick r:id="rId3"/>
              </a:rPr>
              <a:t>http://goo.gl/2FwOfE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5827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85" dirty="0">
                <a:solidFill>
                  <a:srgbClr val="FF5621"/>
                </a:solidFill>
                <a:latin typeface="Verdana"/>
                <a:cs typeface="Verdana"/>
              </a:rPr>
              <a:t>Máquina</a:t>
            </a:r>
            <a:r>
              <a:rPr sz="3000" spc="-20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FF5621"/>
                </a:solidFill>
                <a:latin typeface="Verdana"/>
                <a:cs typeface="Verdana"/>
              </a:rPr>
              <a:t>de</a:t>
            </a:r>
            <a:r>
              <a:rPr sz="3000" spc="-19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90" dirty="0">
                <a:solidFill>
                  <a:srgbClr val="FF5621"/>
                </a:solidFill>
                <a:latin typeface="Verdana"/>
                <a:cs typeface="Verdana"/>
              </a:rPr>
              <a:t>lavar</a:t>
            </a:r>
            <a:r>
              <a:rPr sz="3000" spc="-21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05" dirty="0">
                <a:solidFill>
                  <a:srgbClr val="FF5621"/>
                </a:solidFill>
                <a:latin typeface="Verdana"/>
                <a:cs typeface="Verdana"/>
              </a:rPr>
              <a:t>conectada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9227" y="4734559"/>
            <a:ext cx="41668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Microsoft Sans Serif"/>
                <a:cs typeface="Microsoft Sans Serif"/>
              </a:rPr>
              <a:t>Fonte:</a:t>
            </a:r>
            <a:r>
              <a:rPr sz="1400" spc="-50" dirty="0">
                <a:latin typeface="Microsoft Sans Serif"/>
                <a:cs typeface="Microsoft Sans Serif"/>
              </a:rPr>
              <a:t> </a:t>
            </a:r>
            <a:r>
              <a:rPr sz="1400" spc="-5" dirty="0">
                <a:latin typeface="Microsoft Sans Serif"/>
                <a:cs typeface="Microsoft Sans Serif"/>
                <a:hlinkClick r:id="rId2"/>
              </a:rPr>
              <a:t>http://bergcloud.com/case-studies/cloudwash/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4500" y="1286255"/>
            <a:ext cx="5715000" cy="33329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41408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25" dirty="0">
                <a:solidFill>
                  <a:srgbClr val="FF5621"/>
                </a:solidFill>
                <a:latin typeface="Verdana"/>
                <a:cs typeface="Verdana"/>
              </a:rPr>
              <a:t>Cafeteira</a:t>
            </a:r>
            <a:r>
              <a:rPr sz="3000" spc="-254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05" dirty="0">
                <a:solidFill>
                  <a:srgbClr val="FF5621"/>
                </a:solidFill>
                <a:latin typeface="Verdana"/>
                <a:cs typeface="Verdana"/>
              </a:rPr>
              <a:t>Conectada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4244" y="1641348"/>
            <a:ext cx="3715511" cy="2857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266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0" dirty="0">
                <a:solidFill>
                  <a:srgbClr val="FF5621"/>
                </a:solidFill>
                <a:latin typeface="Verdana"/>
                <a:cs typeface="Verdana"/>
              </a:rPr>
              <a:t>Saúde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19" y="2046732"/>
            <a:ext cx="3171444" cy="20863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6300" y="1598675"/>
            <a:ext cx="4145279" cy="2534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266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0" dirty="0">
                <a:solidFill>
                  <a:srgbClr val="FF5621"/>
                </a:solidFill>
                <a:latin typeface="Verdana"/>
                <a:cs typeface="Verdana"/>
              </a:rPr>
              <a:t>Saúde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86071" y="2013204"/>
            <a:ext cx="4619244" cy="16946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" y="1371600"/>
            <a:ext cx="3771900" cy="27371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2668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70" dirty="0">
                <a:solidFill>
                  <a:srgbClr val="FF5621"/>
                </a:solidFill>
                <a:latin typeface="Verdana"/>
                <a:cs typeface="Verdana"/>
              </a:rPr>
              <a:t>Saúde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0051" y="1152144"/>
            <a:ext cx="5263896" cy="3665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690499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30" dirty="0">
                <a:solidFill>
                  <a:srgbClr val="FF5621"/>
                </a:solidFill>
                <a:latin typeface="Verdana"/>
                <a:cs typeface="Verdana"/>
              </a:rPr>
              <a:t>O</a:t>
            </a:r>
            <a:r>
              <a:rPr sz="3000" spc="-16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70" dirty="0">
                <a:solidFill>
                  <a:srgbClr val="FF5621"/>
                </a:solidFill>
                <a:latin typeface="Verdana"/>
                <a:cs typeface="Verdana"/>
              </a:rPr>
              <a:t>carro</a:t>
            </a:r>
            <a:r>
              <a:rPr sz="3000" spc="-16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30" dirty="0">
                <a:solidFill>
                  <a:srgbClr val="FF5621"/>
                </a:solidFill>
                <a:latin typeface="Verdana"/>
                <a:cs typeface="Verdana"/>
              </a:rPr>
              <a:t>também</a:t>
            </a:r>
            <a:r>
              <a:rPr sz="3000" spc="-18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25" dirty="0">
                <a:solidFill>
                  <a:srgbClr val="FF5621"/>
                </a:solidFill>
                <a:latin typeface="Verdana"/>
                <a:cs typeface="Verdana"/>
              </a:rPr>
              <a:t>estará</a:t>
            </a:r>
            <a:r>
              <a:rPr sz="3000" spc="-19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FF5621"/>
                </a:solidFill>
                <a:latin typeface="Verdana"/>
                <a:cs typeface="Verdana"/>
              </a:rPr>
              <a:t>conectado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370075"/>
            <a:ext cx="9144000" cy="312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6211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5" dirty="0">
                <a:solidFill>
                  <a:srgbClr val="FF5621"/>
                </a:solidFill>
                <a:latin typeface="Verdana"/>
                <a:cs typeface="Verdana"/>
              </a:rPr>
              <a:t>Tráfego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1951" y="1152144"/>
            <a:ext cx="5114544" cy="3843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9639" y="1479803"/>
            <a:ext cx="4236720" cy="241401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6575" y="1621662"/>
            <a:ext cx="3703954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" marR="5080" indent="-9525">
              <a:lnSpc>
                <a:spcPct val="100000"/>
              </a:lnSpc>
              <a:spcBef>
                <a:spcPts val="105"/>
              </a:spcBef>
            </a:pPr>
            <a:r>
              <a:rPr sz="3800" spc="235" dirty="0">
                <a:solidFill>
                  <a:srgbClr val="FF5621"/>
                </a:solidFill>
                <a:latin typeface="Verdana"/>
                <a:cs typeface="Verdana"/>
              </a:rPr>
              <a:t>IoT</a:t>
            </a:r>
            <a:r>
              <a:rPr sz="3800" spc="-24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-30" dirty="0">
                <a:solidFill>
                  <a:srgbClr val="FF5621"/>
                </a:solidFill>
                <a:latin typeface="Verdana"/>
                <a:cs typeface="Verdana"/>
              </a:rPr>
              <a:t>é</a:t>
            </a:r>
            <a:r>
              <a:rPr sz="3800" spc="-22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195" dirty="0">
                <a:solidFill>
                  <a:srgbClr val="FF5621"/>
                </a:solidFill>
                <a:latin typeface="Verdana"/>
                <a:cs typeface="Verdana"/>
              </a:rPr>
              <a:t>a</a:t>
            </a:r>
            <a:r>
              <a:rPr sz="3800" spc="-23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190" dirty="0">
                <a:solidFill>
                  <a:srgbClr val="FF5621"/>
                </a:solidFill>
                <a:latin typeface="Verdana"/>
                <a:cs typeface="Verdana"/>
              </a:rPr>
              <a:t>notícia </a:t>
            </a:r>
            <a:r>
              <a:rPr sz="3800" spc="-132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90" dirty="0">
                <a:solidFill>
                  <a:srgbClr val="FF5621"/>
                </a:solidFill>
                <a:latin typeface="Verdana"/>
                <a:cs typeface="Verdana"/>
              </a:rPr>
              <a:t>do</a:t>
            </a:r>
            <a:r>
              <a:rPr sz="3800" spc="-24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140" dirty="0">
                <a:solidFill>
                  <a:srgbClr val="FF5621"/>
                </a:solidFill>
                <a:latin typeface="Verdana"/>
                <a:cs typeface="Verdana"/>
              </a:rPr>
              <a:t>momento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8287" y="3039617"/>
            <a:ext cx="37376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010" marR="5080" indent="-321945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solidFill>
                  <a:srgbClr val="666666"/>
                </a:solidFill>
                <a:latin typeface="Trebuchet MS"/>
                <a:cs typeface="Trebuchet MS"/>
              </a:rPr>
              <a:t>Vo</a:t>
            </a:r>
            <a:r>
              <a:rPr sz="1800" spc="15" dirty="0">
                <a:solidFill>
                  <a:srgbClr val="666666"/>
                </a:solidFill>
                <a:latin typeface="Trebuchet MS"/>
                <a:cs typeface="Trebuchet MS"/>
              </a:rPr>
              <a:t>cê</a:t>
            </a:r>
            <a:r>
              <a:rPr sz="1800" spc="-1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rebuchet MS"/>
                <a:cs typeface="Trebuchet MS"/>
              </a:rPr>
              <a:t>pro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v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v</a:t>
            </a:r>
            <a:r>
              <a:rPr sz="1800" spc="20" dirty="0">
                <a:solidFill>
                  <a:srgbClr val="666666"/>
                </a:solidFill>
                <a:latin typeface="Trebuchet MS"/>
                <a:cs typeface="Trebuchet MS"/>
              </a:rPr>
              <a:t>e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lmente</a:t>
            </a:r>
            <a:r>
              <a:rPr sz="18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30" dirty="0">
                <a:solidFill>
                  <a:srgbClr val="666666"/>
                </a:solidFill>
                <a:latin typeface="Trebuchet MS"/>
                <a:cs typeface="Trebuchet MS"/>
              </a:rPr>
              <a:t>já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o</a:t>
            </a:r>
            <a:r>
              <a:rPr sz="1800" spc="40" dirty="0">
                <a:solidFill>
                  <a:srgbClr val="666666"/>
                </a:solidFill>
                <a:latin typeface="Trebuchet MS"/>
                <a:cs typeface="Trebuchet MS"/>
              </a:rPr>
              <a:t>u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v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iu</a:t>
            </a:r>
            <a:r>
              <a:rPr sz="1800" spc="-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65" dirty="0">
                <a:solidFill>
                  <a:srgbClr val="666666"/>
                </a:solidFill>
                <a:latin typeface="Trebuchet MS"/>
                <a:cs typeface="Trebuchet MS"/>
              </a:rPr>
              <a:t>f</a:t>
            </a:r>
            <a:r>
              <a:rPr sz="1800" spc="-10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800" spc="-80" dirty="0">
                <a:solidFill>
                  <a:srgbClr val="666666"/>
                </a:solidFill>
                <a:latin typeface="Trebuchet MS"/>
                <a:cs typeface="Trebuchet MS"/>
              </a:rPr>
              <a:t>lar</a:t>
            </a:r>
            <a:r>
              <a:rPr sz="18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da  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i</a:t>
            </a:r>
            <a:r>
              <a:rPr sz="1800" spc="-65" dirty="0">
                <a:solidFill>
                  <a:srgbClr val="666666"/>
                </a:solidFill>
                <a:latin typeface="Trebuchet MS"/>
                <a:cs typeface="Trebuchet MS"/>
              </a:rPr>
              <a:t>nt</a:t>
            </a:r>
            <a:r>
              <a:rPr sz="1800" spc="-100" dirty="0">
                <a:solidFill>
                  <a:srgbClr val="666666"/>
                </a:solidFill>
                <a:latin typeface="Trebuchet MS"/>
                <a:cs typeface="Trebuchet MS"/>
              </a:rPr>
              <a:t>e</a:t>
            </a:r>
            <a:r>
              <a:rPr sz="1800" spc="-120" dirty="0">
                <a:solidFill>
                  <a:srgbClr val="666666"/>
                </a:solidFill>
                <a:latin typeface="Trebuchet MS"/>
                <a:cs typeface="Trebuchet MS"/>
              </a:rPr>
              <a:t>r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net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66666"/>
                </a:solidFill>
                <a:latin typeface="Trebuchet MS"/>
                <a:cs typeface="Trebuchet MS"/>
              </a:rPr>
              <a:t>das</a:t>
            </a:r>
            <a:r>
              <a:rPr sz="18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rebuchet MS"/>
                <a:cs typeface="Trebuchet MS"/>
              </a:rPr>
              <a:t>coi</a:t>
            </a:r>
            <a:r>
              <a:rPr sz="1800" spc="20" dirty="0">
                <a:solidFill>
                  <a:srgbClr val="666666"/>
                </a:solidFill>
                <a:latin typeface="Trebuchet MS"/>
                <a:cs typeface="Trebuchet MS"/>
              </a:rPr>
              <a:t>s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as,</a:t>
            </a:r>
            <a:r>
              <a:rPr sz="1800" spc="-10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não</a:t>
            </a:r>
            <a:r>
              <a:rPr sz="1800" spc="-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o</a:t>
            </a:r>
            <a:r>
              <a:rPr sz="1800" spc="40" dirty="0">
                <a:solidFill>
                  <a:srgbClr val="666666"/>
                </a:solidFill>
                <a:latin typeface="Trebuchet MS"/>
                <a:cs typeface="Trebuchet MS"/>
              </a:rPr>
              <a:t>u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v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i</a:t>
            </a:r>
            <a:r>
              <a:rPr sz="1800" spc="-65" dirty="0">
                <a:solidFill>
                  <a:srgbClr val="666666"/>
                </a:solidFill>
                <a:latin typeface="Trebuchet MS"/>
                <a:cs typeface="Trebuchet MS"/>
              </a:rPr>
              <a:t>u</a:t>
            </a:r>
            <a:r>
              <a:rPr sz="1800" spc="170" dirty="0">
                <a:solidFill>
                  <a:srgbClr val="666666"/>
                </a:solidFill>
                <a:latin typeface="Trebuchet MS"/>
                <a:cs typeface="Trebuchet MS"/>
              </a:rPr>
              <a:t>?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32937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20" dirty="0">
                <a:solidFill>
                  <a:srgbClr val="FF5621"/>
                </a:solidFill>
                <a:latin typeface="Verdana"/>
                <a:cs typeface="Verdana"/>
              </a:rPr>
              <a:t>Qualidade</a:t>
            </a:r>
            <a:r>
              <a:rPr sz="3000" spc="-22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F5621"/>
                </a:solidFill>
                <a:latin typeface="Verdana"/>
                <a:cs typeface="Verdana"/>
              </a:rPr>
              <a:t>do</a:t>
            </a:r>
            <a:r>
              <a:rPr sz="3000" spc="-18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325" dirty="0">
                <a:solidFill>
                  <a:srgbClr val="FF5621"/>
                </a:solidFill>
                <a:latin typeface="Verdana"/>
                <a:cs typeface="Verdana"/>
              </a:rPr>
              <a:t>Ar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" y="3046476"/>
            <a:ext cx="3529584" cy="19659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3587" y="1152144"/>
            <a:ext cx="2729484" cy="176021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72000" y="1506373"/>
            <a:ext cx="4093463" cy="27669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44240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14" dirty="0">
                <a:solidFill>
                  <a:srgbClr val="FF5621"/>
                </a:solidFill>
                <a:latin typeface="Verdana"/>
                <a:cs typeface="Verdana"/>
              </a:rPr>
              <a:t>Reabastecer</a:t>
            </a:r>
            <a:r>
              <a:rPr sz="3000" spc="-24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95" dirty="0">
                <a:solidFill>
                  <a:srgbClr val="FF5621"/>
                </a:solidFill>
                <a:latin typeface="Verdana"/>
                <a:cs typeface="Verdana"/>
              </a:rPr>
              <a:t>dispensa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5841" y="1418929"/>
            <a:ext cx="3906431" cy="32656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0308" y="2520695"/>
            <a:ext cx="3933443" cy="24551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68467" y="844296"/>
            <a:ext cx="3214116" cy="1612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9962" y="4496561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24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5652" y="1156716"/>
              <a:ext cx="4044696" cy="296418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6803" y="2200478"/>
            <a:ext cx="310388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170" dirty="0">
                <a:solidFill>
                  <a:srgbClr val="FF5621"/>
                </a:solidFill>
                <a:latin typeface="Verdana"/>
                <a:cs typeface="Verdana"/>
              </a:rPr>
              <a:t>Tecnologias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90744" y="1620011"/>
            <a:ext cx="3334511" cy="1905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5403" y="2200478"/>
            <a:ext cx="2644775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335" dirty="0">
                <a:solidFill>
                  <a:srgbClr val="FF5621"/>
                </a:solidFill>
                <a:latin typeface="Verdana"/>
                <a:cs typeface="Verdana"/>
              </a:rPr>
              <a:t>Hardwa</a:t>
            </a:r>
            <a:r>
              <a:rPr sz="3800" spc="204" dirty="0">
                <a:solidFill>
                  <a:srgbClr val="FF5621"/>
                </a:solidFill>
                <a:latin typeface="Verdana"/>
                <a:cs typeface="Verdana"/>
              </a:rPr>
              <a:t>r</a:t>
            </a:r>
            <a:r>
              <a:rPr sz="3800" spc="-30" dirty="0">
                <a:solidFill>
                  <a:srgbClr val="FF5621"/>
                </a:solidFill>
                <a:latin typeface="Verdana"/>
                <a:cs typeface="Verdana"/>
              </a:rPr>
              <a:t>e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1227" y="3039617"/>
            <a:ext cx="24110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3870" marR="5080" indent="-471805">
              <a:lnSpc>
                <a:spcPct val="100000"/>
              </a:lnSpc>
              <a:spcBef>
                <a:spcPts val="100"/>
              </a:spcBef>
            </a:pPr>
            <a:r>
              <a:rPr sz="1800" spc="80" dirty="0">
                <a:solidFill>
                  <a:srgbClr val="666666"/>
                </a:solidFill>
                <a:latin typeface="Trebuchet MS"/>
                <a:cs typeface="Trebuchet MS"/>
              </a:rPr>
              <a:t>Senso</a:t>
            </a:r>
            <a:r>
              <a:rPr sz="1800" spc="-120" dirty="0">
                <a:solidFill>
                  <a:srgbClr val="666666"/>
                </a:solidFill>
                <a:latin typeface="Trebuchet MS"/>
                <a:cs typeface="Trebuchet MS"/>
              </a:rPr>
              <a:t>r</a:t>
            </a:r>
            <a:r>
              <a:rPr sz="1800" spc="20" dirty="0">
                <a:solidFill>
                  <a:srgbClr val="666666"/>
                </a:solidFill>
                <a:latin typeface="Trebuchet MS"/>
                <a:cs typeface="Trebuchet MS"/>
              </a:rPr>
              <a:t>e</a:t>
            </a:r>
            <a:r>
              <a:rPr sz="1800" spc="105" dirty="0">
                <a:solidFill>
                  <a:srgbClr val="666666"/>
                </a:solidFill>
                <a:latin typeface="Trebuchet MS"/>
                <a:cs typeface="Trebuchet MS"/>
              </a:rPr>
              <a:t>s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+</a:t>
            </a:r>
            <a:r>
              <a:rPr sz="18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70" dirty="0">
                <a:solidFill>
                  <a:srgbClr val="666666"/>
                </a:solidFill>
                <a:latin typeface="Trebuchet MS"/>
                <a:cs typeface="Trebuchet MS"/>
              </a:rPr>
              <a:t>M</a:t>
            </a:r>
            <a:r>
              <a:rPr sz="1800" spc="135" dirty="0">
                <a:solidFill>
                  <a:srgbClr val="666666"/>
                </a:solidFill>
                <a:latin typeface="Trebuchet MS"/>
                <a:cs typeface="Trebuchet MS"/>
              </a:rPr>
              <a:t>C</a:t>
            </a:r>
            <a:r>
              <a:rPr sz="1800" spc="-45" dirty="0">
                <a:solidFill>
                  <a:srgbClr val="666666"/>
                </a:solidFill>
                <a:latin typeface="Trebuchet MS"/>
                <a:cs typeface="Trebuchet MS"/>
              </a:rPr>
              <a:t>U/</a:t>
            </a:r>
            <a:r>
              <a:rPr sz="1800" spc="-65" dirty="0">
                <a:solidFill>
                  <a:srgbClr val="666666"/>
                </a:solidFill>
                <a:latin typeface="Trebuchet MS"/>
                <a:cs typeface="Trebuchet MS"/>
              </a:rPr>
              <a:t>M</a:t>
            </a:r>
            <a:r>
              <a:rPr sz="1800" spc="70" dirty="0">
                <a:solidFill>
                  <a:srgbClr val="666666"/>
                </a:solidFill>
                <a:latin typeface="Trebuchet MS"/>
                <a:cs typeface="Trebuchet MS"/>
              </a:rPr>
              <a:t>PU</a:t>
            </a:r>
            <a:r>
              <a:rPr sz="18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+ 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Conectividade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66941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40" dirty="0">
                <a:solidFill>
                  <a:srgbClr val="FF5621"/>
                </a:solidFill>
                <a:latin typeface="Verdana"/>
                <a:cs typeface="Verdana"/>
              </a:rPr>
              <a:t>Ardu</a:t>
            </a:r>
            <a:r>
              <a:rPr sz="3000" spc="114" dirty="0">
                <a:solidFill>
                  <a:srgbClr val="FF5621"/>
                </a:solidFill>
                <a:latin typeface="Verdana"/>
                <a:cs typeface="Verdana"/>
              </a:rPr>
              <a:t>i</a:t>
            </a:r>
            <a:r>
              <a:rPr sz="3000" spc="100" dirty="0">
                <a:solidFill>
                  <a:srgbClr val="FF5621"/>
                </a:solidFill>
                <a:latin typeface="Verdana"/>
                <a:cs typeface="Verdana"/>
              </a:rPr>
              <a:t>no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197438"/>
            <a:ext cx="4701540" cy="2235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5"/>
              </a:spcBef>
            </a:pP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Lançada</a:t>
            </a:r>
            <a:r>
              <a:rPr sz="1800" spc="-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em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35" dirty="0">
                <a:solidFill>
                  <a:srgbClr val="666666"/>
                </a:solidFill>
                <a:latin typeface="Trebuchet MS"/>
                <a:cs typeface="Trebuchet MS"/>
              </a:rPr>
              <a:t>2005</a:t>
            </a:r>
            <a:r>
              <a:rPr sz="1800" spc="-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Trebuchet MS"/>
                <a:cs typeface="Trebuchet MS"/>
              </a:rPr>
              <a:t>como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uma</a:t>
            </a:r>
            <a:r>
              <a:rPr sz="1800" spc="-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plataforma</a:t>
            </a:r>
            <a:r>
              <a:rPr sz="1800" spc="-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open </a:t>
            </a:r>
            <a:r>
              <a:rPr sz="1800" spc="-5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hardware.</a:t>
            </a:r>
            <a:r>
              <a:rPr sz="1800" spc="-4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Trouxe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a </a:t>
            </a:r>
            <a:r>
              <a:rPr sz="1800" spc="-45" dirty="0">
                <a:solidFill>
                  <a:srgbClr val="666666"/>
                </a:solidFill>
                <a:latin typeface="Trebuchet MS"/>
                <a:cs typeface="Trebuchet MS"/>
              </a:rPr>
              <a:t>facilidade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de </a:t>
            </a:r>
            <a:r>
              <a:rPr sz="1800" spc="-70" dirty="0">
                <a:solidFill>
                  <a:srgbClr val="666666"/>
                </a:solidFill>
                <a:latin typeface="Trebuchet MS"/>
                <a:cs typeface="Trebuchet MS"/>
              </a:rPr>
              <a:t>leitura</a:t>
            </a:r>
            <a:r>
              <a:rPr sz="18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de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diversos sensores, 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possibilitando </a:t>
            </a:r>
            <a:r>
              <a:rPr sz="1800" spc="60" dirty="0">
                <a:solidFill>
                  <a:srgbClr val="666666"/>
                </a:solidFill>
                <a:latin typeface="Trebuchet MS"/>
                <a:cs typeface="Trebuchet MS"/>
              </a:rPr>
              <a:t>o </a:t>
            </a:r>
            <a:r>
              <a:rPr sz="1800" spc="-5" dirty="0">
                <a:solidFill>
                  <a:srgbClr val="666666"/>
                </a:solidFill>
                <a:latin typeface="Trebuchet MS"/>
                <a:cs typeface="Trebuchet MS"/>
              </a:rPr>
              <a:t>envio </a:t>
            </a:r>
            <a:r>
              <a:rPr sz="1800" spc="60" dirty="0">
                <a:solidFill>
                  <a:srgbClr val="666666"/>
                </a:solidFill>
                <a:latin typeface="Trebuchet MS"/>
                <a:cs typeface="Trebuchet MS"/>
              </a:rPr>
              <a:t>dos </a:t>
            </a:r>
            <a:r>
              <a:rPr sz="1800" spc="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66666"/>
                </a:solidFill>
                <a:latin typeface="Trebuchet MS"/>
                <a:cs typeface="Trebuchet MS"/>
              </a:rPr>
              <a:t>dados 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para 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rede, 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através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de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shields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ou </a:t>
            </a:r>
            <a:r>
              <a:rPr sz="1800" spc="-60" dirty="0">
                <a:solidFill>
                  <a:srgbClr val="666666"/>
                </a:solidFill>
                <a:latin typeface="Trebuchet MS"/>
                <a:cs typeface="Trebuchet MS"/>
              </a:rPr>
              <a:t>até 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Trebuchet MS"/>
                <a:cs typeface="Trebuchet MS"/>
              </a:rPr>
              <a:t>mesmo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 de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placas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Arduino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voltadas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para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rebuchet MS"/>
                <a:cs typeface="Trebuchet MS"/>
              </a:rPr>
              <a:t>comunicação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com a </a:t>
            </a:r>
            <a:r>
              <a:rPr sz="1800" spc="-65" dirty="0">
                <a:solidFill>
                  <a:srgbClr val="666666"/>
                </a:solidFill>
                <a:latin typeface="Trebuchet MS"/>
                <a:cs typeface="Trebuchet MS"/>
              </a:rPr>
              <a:t>Internet </a:t>
            </a:r>
            <a:r>
              <a:rPr sz="1800" spc="20" dirty="0">
                <a:solidFill>
                  <a:srgbClr val="666666"/>
                </a:solidFill>
                <a:latin typeface="Trebuchet MS"/>
                <a:cs typeface="Trebuchet MS"/>
              </a:rPr>
              <a:t>como </a:t>
            </a:r>
            <a:r>
              <a:rPr sz="1800" spc="60" dirty="0">
                <a:solidFill>
                  <a:srgbClr val="666666"/>
                </a:solidFill>
                <a:latin typeface="Trebuchet MS"/>
                <a:cs typeface="Trebuchet MS"/>
              </a:rPr>
              <a:t>o 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caso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da </a:t>
            </a:r>
            <a:r>
              <a:rPr sz="1800" spc="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Arduíno</a:t>
            </a:r>
            <a:r>
              <a:rPr sz="1800" spc="-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Yun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ao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lado.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05628" y="1152144"/>
            <a:ext cx="3601212" cy="3119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687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60" dirty="0">
                <a:solidFill>
                  <a:srgbClr val="FF5621"/>
                </a:solidFill>
                <a:latin typeface="Verdana"/>
                <a:cs typeface="Verdana"/>
              </a:rPr>
              <a:t>Raspberry</a:t>
            </a:r>
            <a:r>
              <a:rPr sz="3000" spc="-24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330" dirty="0">
                <a:solidFill>
                  <a:srgbClr val="FF5621"/>
                </a:solidFill>
                <a:latin typeface="Verdana"/>
                <a:cs typeface="Verdana"/>
              </a:rPr>
              <a:t>Pi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900" y="2221992"/>
            <a:ext cx="3838406" cy="25831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8434" y="1144645"/>
            <a:ext cx="1769215" cy="9675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0550" y="1209878"/>
            <a:ext cx="8384540" cy="3890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76625" algn="just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Lançada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2012 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com </a:t>
            </a:r>
            <a:r>
              <a:rPr sz="1800" spc="65" dirty="0">
                <a:solidFill>
                  <a:srgbClr val="666666"/>
                </a:solidFill>
                <a:latin typeface="Trebuchet MS"/>
                <a:cs typeface="Trebuchet MS"/>
              </a:rPr>
              <a:t>o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objetivo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de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promover </a:t>
            </a:r>
            <a:r>
              <a:rPr sz="1800" spc="65" dirty="0">
                <a:solidFill>
                  <a:srgbClr val="666666"/>
                </a:solidFill>
                <a:latin typeface="Trebuchet MS"/>
                <a:cs typeface="Trebuchet MS"/>
              </a:rPr>
              <a:t>o </a:t>
            </a:r>
            <a:r>
              <a:rPr sz="1800" spc="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ensino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de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programação 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nas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escolas de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ensino </a:t>
            </a:r>
            <a:r>
              <a:rPr sz="1800" spc="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60" dirty="0">
                <a:solidFill>
                  <a:srgbClr val="666666"/>
                </a:solidFill>
                <a:latin typeface="Trebuchet MS"/>
                <a:cs typeface="Trebuchet MS"/>
              </a:rPr>
              <a:t>fundamental, </a:t>
            </a:r>
            <a:r>
              <a:rPr sz="1800" spc="55" dirty="0">
                <a:solidFill>
                  <a:srgbClr val="666666"/>
                </a:solidFill>
                <a:latin typeface="Trebuchet MS"/>
                <a:cs typeface="Trebuchet MS"/>
              </a:rPr>
              <a:t>essa </a:t>
            </a:r>
            <a:r>
              <a:rPr sz="1800" spc="145" dirty="0">
                <a:solidFill>
                  <a:srgbClr val="666666"/>
                </a:solidFill>
                <a:latin typeface="Trebuchet MS"/>
                <a:cs typeface="Trebuchet MS"/>
              </a:rPr>
              <a:t>SBC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de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baixo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custo, 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trouxe 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muitas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possibilidades,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 por</a:t>
            </a:r>
            <a:r>
              <a:rPr sz="18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70" dirty="0">
                <a:solidFill>
                  <a:srgbClr val="666666"/>
                </a:solidFill>
                <a:latin typeface="Trebuchet MS"/>
                <a:cs typeface="Trebuchet MS"/>
              </a:rPr>
              <a:t>se</a:t>
            </a:r>
            <a:r>
              <a:rPr sz="1800" spc="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0" dirty="0">
                <a:solidFill>
                  <a:srgbClr val="666666"/>
                </a:solidFill>
                <a:latin typeface="Trebuchet MS"/>
                <a:cs typeface="Trebuchet MS"/>
              </a:rPr>
              <a:t>tratar</a:t>
            </a:r>
            <a:r>
              <a:rPr sz="1800" spc="-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rebuchet MS"/>
                <a:cs typeface="Trebuchet MS"/>
              </a:rPr>
              <a:t>um </a:t>
            </a:r>
            <a:r>
              <a:rPr sz="1800" spc="-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computador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66666"/>
                </a:solidFill>
                <a:latin typeface="Trebuchet MS"/>
                <a:cs typeface="Trebuchet MS"/>
              </a:rPr>
              <a:t>do</a:t>
            </a:r>
            <a:r>
              <a:rPr sz="1800" spc="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rebuchet MS"/>
                <a:cs typeface="Trebuchet MS"/>
              </a:rPr>
              <a:t>tamanho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um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cartão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de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70" dirty="0">
                <a:solidFill>
                  <a:srgbClr val="666666"/>
                </a:solidFill>
                <a:latin typeface="Trebuchet MS"/>
                <a:cs typeface="Trebuchet MS"/>
              </a:rPr>
              <a:t>crédito,</a:t>
            </a:r>
            <a:r>
              <a:rPr sz="1800" spc="-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ter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666666"/>
                </a:solidFill>
                <a:latin typeface="Trebuchet MS"/>
                <a:cs typeface="Trebuchet MS"/>
              </a:rPr>
              <a:t>o</a:t>
            </a:r>
            <a:r>
              <a:rPr sz="1800" spc="6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sistema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operacional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rebuchet MS"/>
                <a:cs typeface="Trebuchet MS"/>
              </a:rPr>
              <a:t>Linux</a:t>
            </a:r>
            <a:r>
              <a:rPr sz="1800" spc="-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e 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rebuchet MS"/>
                <a:cs typeface="Trebuchet MS"/>
              </a:rPr>
              <a:t>interfaces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rebuchet MS"/>
                <a:cs typeface="Trebuchet MS"/>
              </a:rPr>
              <a:t>I/O</a:t>
            </a:r>
            <a:r>
              <a:rPr sz="1800" spc="-10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e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45" dirty="0">
                <a:solidFill>
                  <a:srgbClr val="666666"/>
                </a:solidFill>
                <a:latin typeface="Trebuchet MS"/>
                <a:cs typeface="Trebuchet MS"/>
              </a:rPr>
              <a:t>facilidade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rebuchet MS"/>
                <a:cs typeface="Trebuchet MS"/>
              </a:rPr>
              <a:t>conectar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a 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internet.</a:t>
            </a:r>
            <a:endParaRPr sz="1800">
              <a:latin typeface="Trebuchet MS"/>
              <a:cs typeface="Trebuchet MS"/>
            </a:endParaRPr>
          </a:p>
          <a:p>
            <a:pPr marL="12700" marR="3477260" algn="just">
              <a:lnSpc>
                <a:spcPct val="100000"/>
              </a:lnSpc>
              <a:spcBef>
                <a:spcPts val="1605"/>
              </a:spcBef>
            </a:pPr>
            <a:r>
              <a:rPr sz="1800" spc="-25" dirty="0">
                <a:solidFill>
                  <a:srgbClr val="666666"/>
                </a:solidFill>
                <a:latin typeface="Trebuchet MS"/>
                <a:cs typeface="Trebuchet MS"/>
              </a:rPr>
              <a:t>Junto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com </a:t>
            </a:r>
            <a:r>
              <a:rPr sz="1800" spc="60" dirty="0">
                <a:solidFill>
                  <a:srgbClr val="666666"/>
                </a:solidFill>
                <a:latin typeface="Trebuchet MS"/>
                <a:cs typeface="Trebuchet MS"/>
              </a:rPr>
              <a:t>o </a:t>
            </a:r>
            <a:r>
              <a:rPr sz="1800" spc="-30" dirty="0">
                <a:solidFill>
                  <a:srgbClr val="666666"/>
                </a:solidFill>
                <a:latin typeface="Trebuchet MS"/>
                <a:cs typeface="Trebuchet MS"/>
              </a:rPr>
              <a:t>Arduino, 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fazem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parte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de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diversos </a:t>
            </a:r>
            <a:r>
              <a:rPr sz="1800" spc="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projetos </a:t>
            </a: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de </a:t>
            </a:r>
            <a:r>
              <a:rPr sz="1800" spc="-75" dirty="0">
                <a:solidFill>
                  <a:srgbClr val="666666"/>
                </a:solidFill>
                <a:latin typeface="Trebuchet MS"/>
                <a:cs typeface="Trebuchet MS"/>
              </a:rPr>
              <a:t>IoT.</a:t>
            </a:r>
            <a:r>
              <a:rPr sz="18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20" dirty="0">
                <a:solidFill>
                  <a:srgbClr val="666666"/>
                </a:solidFill>
                <a:latin typeface="Trebuchet MS"/>
                <a:cs typeface="Trebuchet MS"/>
              </a:rPr>
              <a:t>A 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placa </a:t>
            </a:r>
            <a:r>
              <a:rPr sz="1800" spc="45" dirty="0">
                <a:solidFill>
                  <a:srgbClr val="666666"/>
                </a:solidFill>
                <a:latin typeface="Trebuchet MS"/>
                <a:cs typeface="Trebuchet MS"/>
              </a:rPr>
              <a:t>passou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por 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diversas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rebuchet MS"/>
                <a:cs typeface="Trebuchet MS"/>
              </a:rPr>
              <a:t>versões,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trazendo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Trebuchet MS"/>
                <a:cs typeface="Trebuchet MS"/>
              </a:rPr>
              <a:t>melhorias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e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aumentando</a:t>
            </a:r>
            <a:r>
              <a:rPr sz="1800" spc="-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a 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capacidade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5" dirty="0">
                <a:solidFill>
                  <a:srgbClr val="666666"/>
                </a:solidFill>
                <a:latin typeface="Trebuchet MS"/>
                <a:cs typeface="Trebuchet MS"/>
              </a:rPr>
              <a:t>processamento.</a:t>
            </a:r>
            <a:endParaRPr sz="1800">
              <a:latin typeface="Trebuchet MS"/>
              <a:cs typeface="Trebuchet MS"/>
            </a:endParaRPr>
          </a:p>
          <a:p>
            <a:pPr marL="5134610">
              <a:lnSpc>
                <a:spcPct val="100000"/>
              </a:lnSpc>
              <a:spcBef>
                <a:spcPts val="1220"/>
              </a:spcBef>
            </a:pPr>
            <a:r>
              <a:rPr sz="1400" spc="-5" dirty="0">
                <a:latin typeface="Microsoft Sans Serif"/>
                <a:cs typeface="Microsoft Sans Serif"/>
              </a:rPr>
              <a:t>https://pt.wikipedia.org/wiki/Raspberry_Pi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9817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0" dirty="0">
                <a:solidFill>
                  <a:srgbClr val="FF5621"/>
                </a:solidFill>
                <a:latin typeface="Verdana"/>
                <a:cs typeface="Verdana"/>
              </a:rPr>
              <a:t>Int</a:t>
            </a:r>
            <a:r>
              <a:rPr sz="3000" spc="105" dirty="0">
                <a:solidFill>
                  <a:srgbClr val="FF5621"/>
                </a:solidFill>
                <a:latin typeface="Verdana"/>
                <a:cs typeface="Verdana"/>
              </a:rPr>
              <a:t>e</a:t>
            </a:r>
            <a:r>
              <a:rPr sz="3000" spc="210" dirty="0">
                <a:solidFill>
                  <a:srgbClr val="FF5621"/>
                </a:solidFill>
                <a:latin typeface="Verdana"/>
                <a:cs typeface="Verdana"/>
              </a:rPr>
              <a:t>l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10311" y="1231391"/>
            <a:ext cx="2346960" cy="3874135"/>
            <a:chOff x="210311" y="1231391"/>
            <a:chExt cx="2346960" cy="3874135"/>
          </a:xfrm>
        </p:grpSpPr>
        <p:sp>
          <p:nvSpPr>
            <p:cNvPr id="4" name="object 4"/>
            <p:cNvSpPr/>
            <p:nvPr/>
          </p:nvSpPr>
          <p:spPr>
            <a:xfrm>
              <a:off x="214883" y="1235963"/>
              <a:ext cx="2338070" cy="3865245"/>
            </a:xfrm>
            <a:custGeom>
              <a:avLst/>
              <a:gdLst/>
              <a:ahLst/>
              <a:cxnLst/>
              <a:rect l="l" t="t" r="r" b="b"/>
              <a:pathLst>
                <a:path w="2338070" h="3865245">
                  <a:moveTo>
                    <a:pt x="1948179" y="0"/>
                  </a:moveTo>
                  <a:lnTo>
                    <a:pt x="389648" y="0"/>
                  </a:lnTo>
                  <a:lnTo>
                    <a:pt x="340771" y="3036"/>
                  </a:lnTo>
                  <a:lnTo>
                    <a:pt x="293705" y="11902"/>
                  </a:lnTo>
                  <a:lnTo>
                    <a:pt x="248817" y="26233"/>
                  </a:lnTo>
                  <a:lnTo>
                    <a:pt x="206470" y="45662"/>
                  </a:lnTo>
                  <a:lnTo>
                    <a:pt x="167032" y="69823"/>
                  </a:lnTo>
                  <a:lnTo>
                    <a:pt x="130865" y="98353"/>
                  </a:lnTo>
                  <a:lnTo>
                    <a:pt x="98336" y="130884"/>
                  </a:lnTo>
                  <a:lnTo>
                    <a:pt x="69810" y="167051"/>
                  </a:lnTo>
                  <a:lnTo>
                    <a:pt x="45652" y="206489"/>
                  </a:lnTo>
                  <a:lnTo>
                    <a:pt x="26227" y="248832"/>
                  </a:lnTo>
                  <a:lnTo>
                    <a:pt x="11899" y="293714"/>
                  </a:lnTo>
                  <a:lnTo>
                    <a:pt x="3035" y="340771"/>
                  </a:lnTo>
                  <a:lnTo>
                    <a:pt x="0" y="389636"/>
                  </a:lnTo>
                  <a:lnTo>
                    <a:pt x="0" y="3475215"/>
                  </a:lnTo>
                  <a:lnTo>
                    <a:pt x="3035" y="3524092"/>
                  </a:lnTo>
                  <a:lnTo>
                    <a:pt x="11899" y="3571158"/>
                  </a:lnTo>
                  <a:lnTo>
                    <a:pt x="26227" y="3616046"/>
                  </a:lnTo>
                  <a:lnTo>
                    <a:pt x="45652" y="3658393"/>
                  </a:lnTo>
                  <a:lnTo>
                    <a:pt x="69810" y="3697831"/>
                  </a:lnTo>
                  <a:lnTo>
                    <a:pt x="98336" y="3733998"/>
                  </a:lnTo>
                  <a:lnTo>
                    <a:pt x="130865" y="3766527"/>
                  </a:lnTo>
                  <a:lnTo>
                    <a:pt x="167032" y="3795053"/>
                  </a:lnTo>
                  <a:lnTo>
                    <a:pt x="206470" y="3819211"/>
                  </a:lnTo>
                  <a:lnTo>
                    <a:pt x="248817" y="3838636"/>
                  </a:lnTo>
                  <a:lnTo>
                    <a:pt x="293705" y="3852964"/>
                  </a:lnTo>
                  <a:lnTo>
                    <a:pt x="340771" y="3861828"/>
                  </a:lnTo>
                  <a:lnTo>
                    <a:pt x="389648" y="3864864"/>
                  </a:lnTo>
                  <a:lnTo>
                    <a:pt x="1948179" y="3864864"/>
                  </a:lnTo>
                  <a:lnTo>
                    <a:pt x="1997044" y="3861828"/>
                  </a:lnTo>
                  <a:lnTo>
                    <a:pt x="2044101" y="3852964"/>
                  </a:lnTo>
                  <a:lnTo>
                    <a:pt x="2088983" y="3838636"/>
                  </a:lnTo>
                  <a:lnTo>
                    <a:pt x="2131326" y="3819211"/>
                  </a:lnTo>
                  <a:lnTo>
                    <a:pt x="2170764" y="3795053"/>
                  </a:lnTo>
                  <a:lnTo>
                    <a:pt x="2206931" y="3766527"/>
                  </a:lnTo>
                  <a:lnTo>
                    <a:pt x="2239462" y="3733998"/>
                  </a:lnTo>
                  <a:lnTo>
                    <a:pt x="2267992" y="3697831"/>
                  </a:lnTo>
                  <a:lnTo>
                    <a:pt x="2292153" y="3658393"/>
                  </a:lnTo>
                  <a:lnTo>
                    <a:pt x="2311582" y="3616046"/>
                  </a:lnTo>
                  <a:lnTo>
                    <a:pt x="2325913" y="3571158"/>
                  </a:lnTo>
                  <a:lnTo>
                    <a:pt x="2334779" y="3524092"/>
                  </a:lnTo>
                  <a:lnTo>
                    <a:pt x="2337816" y="3475215"/>
                  </a:lnTo>
                  <a:lnTo>
                    <a:pt x="2337816" y="389636"/>
                  </a:lnTo>
                  <a:lnTo>
                    <a:pt x="2334779" y="340771"/>
                  </a:lnTo>
                  <a:lnTo>
                    <a:pt x="2325913" y="293714"/>
                  </a:lnTo>
                  <a:lnTo>
                    <a:pt x="2311582" y="248832"/>
                  </a:lnTo>
                  <a:lnTo>
                    <a:pt x="2292153" y="206489"/>
                  </a:lnTo>
                  <a:lnTo>
                    <a:pt x="2267992" y="167051"/>
                  </a:lnTo>
                  <a:lnTo>
                    <a:pt x="2239462" y="130884"/>
                  </a:lnTo>
                  <a:lnTo>
                    <a:pt x="2206931" y="98353"/>
                  </a:lnTo>
                  <a:lnTo>
                    <a:pt x="2170764" y="69823"/>
                  </a:lnTo>
                  <a:lnTo>
                    <a:pt x="2131326" y="45662"/>
                  </a:lnTo>
                  <a:lnTo>
                    <a:pt x="2088983" y="26233"/>
                  </a:lnTo>
                  <a:lnTo>
                    <a:pt x="2044101" y="11902"/>
                  </a:lnTo>
                  <a:lnTo>
                    <a:pt x="1997044" y="3036"/>
                  </a:lnTo>
                  <a:lnTo>
                    <a:pt x="1948179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14883" y="1235963"/>
              <a:ext cx="2338070" cy="3865245"/>
            </a:xfrm>
            <a:custGeom>
              <a:avLst/>
              <a:gdLst/>
              <a:ahLst/>
              <a:cxnLst/>
              <a:rect l="l" t="t" r="r" b="b"/>
              <a:pathLst>
                <a:path w="2338070" h="3865245">
                  <a:moveTo>
                    <a:pt x="0" y="389636"/>
                  </a:moveTo>
                  <a:lnTo>
                    <a:pt x="3035" y="340771"/>
                  </a:lnTo>
                  <a:lnTo>
                    <a:pt x="11899" y="293714"/>
                  </a:lnTo>
                  <a:lnTo>
                    <a:pt x="26227" y="248832"/>
                  </a:lnTo>
                  <a:lnTo>
                    <a:pt x="45652" y="206489"/>
                  </a:lnTo>
                  <a:lnTo>
                    <a:pt x="69810" y="167051"/>
                  </a:lnTo>
                  <a:lnTo>
                    <a:pt x="98336" y="130884"/>
                  </a:lnTo>
                  <a:lnTo>
                    <a:pt x="130865" y="98353"/>
                  </a:lnTo>
                  <a:lnTo>
                    <a:pt x="167032" y="69823"/>
                  </a:lnTo>
                  <a:lnTo>
                    <a:pt x="206470" y="45662"/>
                  </a:lnTo>
                  <a:lnTo>
                    <a:pt x="248817" y="26233"/>
                  </a:lnTo>
                  <a:lnTo>
                    <a:pt x="293705" y="11902"/>
                  </a:lnTo>
                  <a:lnTo>
                    <a:pt x="340771" y="3036"/>
                  </a:lnTo>
                  <a:lnTo>
                    <a:pt x="389648" y="0"/>
                  </a:lnTo>
                  <a:lnTo>
                    <a:pt x="1948179" y="0"/>
                  </a:lnTo>
                  <a:lnTo>
                    <a:pt x="1997044" y="3036"/>
                  </a:lnTo>
                  <a:lnTo>
                    <a:pt x="2044101" y="11902"/>
                  </a:lnTo>
                  <a:lnTo>
                    <a:pt x="2088983" y="26233"/>
                  </a:lnTo>
                  <a:lnTo>
                    <a:pt x="2131326" y="45662"/>
                  </a:lnTo>
                  <a:lnTo>
                    <a:pt x="2170764" y="69823"/>
                  </a:lnTo>
                  <a:lnTo>
                    <a:pt x="2206931" y="98353"/>
                  </a:lnTo>
                  <a:lnTo>
                    <a:pt x="2239462" y="130884"/>
                  </a:lnTo>
                  <a:lnTo>
                    <a:pt x="2267992" y="167051"/>
                  </a:lnTo>
                  <a:lnTo>
                    <a:pt x="2292153" y="206489"/>
                  </a:lnTo>
                  <a:lnTo>
                    <a:pt x="2311582" y="248832"/>
                  </a:lnTo>
                  <a:lnTo>
                    <a:pt x="2325913" y="293714"/>
                  </a:lnTo>
                  <a:lnTo>
                    <a:pt x="2334779" y="340771"/>
                  </a:lnTo>
                  <a:lnTo>
                    <a:pt x="2337816" y="389636"/>
                  </a:lnTo>
                  <a:lnTo>
                    <a:pt x="2337816" y="3475215"/>
                  </a:lnTo>
                  <a:lnTo>
                    <a:pt x="2334779" y="3524092"/>
                  </a:lnTo>
                  <a:lnTo>
                    <a:pt x="2325913" y="3571158"/>
                  </a:lnTo>
                  <a:lnTo>
                    <a:pt x="2311582" y="3616046"/>
                  </a:lnTo>
                  <a:lnTo>
                    <a:pt x="2292153" y="3658393"/>
                  </a:lnTo>
                  <a:lnTo>
                    <a:pt x="2267992" y="3697831"/>
                  </a:lnTo>
                  <a:lnTo>
                    <a:pt x="2239462" y="3733998"/>
                  </a:lnTo>
                  <a:lnTo>
                    <a:pt x="2206931" y="3766527"/>
                  </a:lnTo>
                  <a:lnTo>
                    <a:pt x="2170764" y="3795053"/>
                  </a:lnTo>
                  <a:lnTo>
                    <a:pt x="2131326" y="3819211"/>
                  </a:lnTo>
                  <a:lnTo>
                    <a:pt x="2088983" y="3838636"/>
                  </a:lnTo>
                  <a:lnTo>
                    <a:pt x="2044101" y="3852964"/>
                  </a:lnTo>
                  <a:lnTo>
                    <a:pt x="1997044" y="3861828"/>
                  </a:lnTo>
                  <a:lnTo>
                    <a:pt x="1948179" y="3864864"/>
                  </a:lnTo>
                  <a:lnTo>
                    <a:pt x="389648" y="3864864"/>
                  </a:lnTo>
                  <a:lnTo>
                    <a:pt x="340771" y="3861828"/>
                  </a:lnTo>
                  <a:lnTo>
                    <a:pt x="293705" y="3852964"/>
                  </a:lnTo>
                  <a:lnTo>
                    <a:pt x="248817" y="3838636"/>
                  </a:lnTo>
                  <a:lnTo>
                    <a:pt x="206470" y="3819211"/>
                  </a:lnTo>
                  <a:lnTo>
                    <a:pt x="167032" y="3795053"/>
                  </a:lnTo>
                  <a:lnTo>
                    <a:pt x="130865" y="3766527"/>
                  </a:lnTo>
                  <a:lnTo>
                    <a:pt x="98336" y="3733998"/>
                  </a:lnTo>
                  <a:lnTo>
                    <a:pt x="69810" y="3697831"/>
                  </a:lnTo>
                  <a:lnTo>
                    <a:pt x="45652" y="3658393"/>
                  </a:lnTo>
                  <a:lnTo>
                    <a:pt x="26227" y="3616046"/>
                  </a:lnTo>
                  <a:lnTo>
                    <a:pt x="11899" y="3571158"/>
                  </a:lnTo>
                  <a:lnTo>
                    <a:pt x="3035" y="3524092"/>
                  </a:lnTo>
                  <a:lnTo>
                    <a:pt x="0" y="3475215"/>
                  </a:lnTo>
                  <a:lnTo>
                    <a:pt x="0" y="389636"/>
                  </a:lnTo>
                  <a:close/>
                </a:path>
              </a:pathLst>
            </a:custGeom>
            <a:ln w="914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0436" y="1620011"/>
              <a:ext cx="1737360" cy="169468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13994" y="1251965"/>
            <a:ext cx="15544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Process</a:t>
            </a:r>
            <a:r>
              <a:rPr sz="1400" spc="-15" dirty="0">
                <a:latin typeface="Microsoft Sans Serif"/>
                <a:cs typeface="Microsoft Sans Serif"/>
              </a:rPr>
              <a:t>a</a:t>
            </a:r>
            <a:r>
              <a:rPr sz="1400" dirty="0">
                <a:latin typeface="Microsoft Sans Serif"/>
                <a:cs typeface="Microsoft Sans Serif"/>
              </a:rPr>
              <a:t>dor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Quark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556" y="3617467"/>
            <a:ext cx="210375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00"/>
              </a:spcBef>
              <a:buChar char="●"/>
              <a:tabLst>
                <a:tab pos="316865" algn="l"/>
                <a:tab pos="31750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32-bit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compatível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com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10" dirty="0">
                <a:latin typeface="Microsoft Sans Serif"/>
                <a:cs typeface="Microsoft Sans Serif"/>
              </a:rPr>
              <a:t>x86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400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MHz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512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K SRAM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interna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dirty="0">
                <a:latin typeface="Microsoft Sans Serif"/>
                <a:cs typeface="Microsoft Sans Serif"/>
              </a:rPr>
              <a:t>2G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DDR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externa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Flash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Externa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364991" y="1196339"/>
            <a:ext cx="2453640" cy="3876040"/>
            <a:chOff x="3364991" y="1196339"/>
            <a:chExt cx="2453640" cy="3876040"/>
          </a:xfrm>
        </p:grpSpPr>
        <p:sp>
          <p:nvSpPr>
            <p:cNvPr id="10" name="object 10"/>
            <p:cNvSpPr/>
            <p:nvPr/>
          </p:nvSpPr>
          <p:spPr>
            <a:xfrm>
              <a:off x="3369563" y="1200911"/>
              <a:ext cx="2444750" cy="3866515"/>
            </a:xfrm>
            <a:custGeom>
              <a:avLst/>
              <a:gdLst/>
              <a:ahLst/>
              <a:cxnLst/>
              <a:rect l="l" t="t" r="r" b="b"/>
              <a:pathLst>
                <a:path w="2444750" h="3866515">
                  <a:moveTo>
                    <a:pt x="2037080" y="0"/>
                  </a:moveTo>
                  <a:lnTo>
                    <a:pt x="407415" y="0"/>
                  </a:lnTo>
                  <a:lnTo>
                    <a:pt x="359896" y="2740"/>
                  </a:lnTo>
                  <a:lnTo>
                    <a:pt x="313988" y="10758"/>
                  </a:lnTo>
                  <a:lnTo>
                    <a:pt x="269997" y="23748"/>
                  </a:lnTo>
                  <a:lnTo>
                    <a:pt x="228229" y="41404"/>
                  </a:lnTo>
                  <a:lnTo>
                    <a:pt x="188989" y="63421"/>
                  </a:lnTo>
                  <a:lnTo>
                    <a:pt x="152583" y="89493"/>
                  </a:lnTo>
                  <a:lnTo>
                    <a:pt x="119316" y="119316"/>
                  </a:lnTo>
                  <a:lnTo>
                    <a:pt x="89493" y="152583"/>
                  </a:lnTo>
                  <a:lnTo>
                    <a:pt x="63421" y="188989"/>
                  </a:lnTo>
                  <a:lnTo>
                    <a:pt x="41404" y="228229"/>
                  </a:lnTo>
                  <a:lnTo>
                    <a:pt x="23748" y="269997"/>
                  </a:lnTo>
                  <a:lnTo>
                    <a:pt x="10758" y="313988"/>
                  </a:lnTo>
                  <a:lnTo>
                    <a:pt x="2740" y="359896"/>
                  </a:lnTo>
                  <a:lnTo>
                    <a:pt x="0" y="407415"/>
                  </a:lnTo>
                  <a:lnTo>
                    <a:pt x="0" y="3458959"/>
                  </a:lnTo>
                  <a:lnTo>
                    <a:pt x="2740" y="3506474"/>
                  </a:lnTo>
                  <a:lnTo>
                    <a:pt x="10758" y="3552379"/>
                  </a:lnTo>
                  <a:lnTo>
                    <a:pt x="23748" y="3596368"/>
                  </a:lnTo>
                  <a:lnTo>
                    <a:pt x="41404" y="3638136"/>
                  </a:lnTo>
                  <a:lnTo>
                    <a:pt x="63421" y="3677377"/>
                  </a:lnTo>
                  <a:lnTo>
                    <a:pt x="89493" y="3713785"/>
                  </a:lnTo>
                  <a:lnTo>
                    <a:pt x="119316" y="3747055"/>
                  </a:lnTo>
                  <a:lnTo>
                    <a:pt x="152583" y="3776881"/>
                  </a:lnTo>
                  <a:lnTo>
                    <a:pt x="188989" y="3802956"/>
                  </a:lnTo>
                  <a:lnTo>
                    <a:pt x="228229" y="3824976"/>
                  </a:lnTo>
                  <a:lnTo>
                    <a:pt x="269997" y="3842635"/>
                  </a:lnTo>
                  <a:lnTo>
                    <a:pt x="313988" y="3855627"/>
                  </a:lnTo>
                  <a:lnTo>
                    <a:pt x="359896" y="3863646"/>
                  </a:lnTo>
                  <a:lnTo>
                    <a:pt x="407415" y="3866388"/>
                  </a:lnTo>
                  <a:lnTo>
                    <a:pt x="2037080" y="3866388"/>
                  </a:lnTo>
                  <a:lnTo>
                    <a:pt x="2084599" y="3863646"/>
                  </a:lnTo>
                  <a:lnTo>
                    <a:pt x="2130507" y="3855627"/>
                  </a:lnTo>
                  <a:lnTo>
                    <a:pt x="2174498" y="3842635"/>
                  </a:lnTo>
                  <a:lnTo>
                    <a:pt x="2216266" y="3824976"/>
                  </a:lnTo>
                  <a:lnTo>
                    <a:pt x="2255506" y="3802956"/>
                  </a:lnTo>
                  <a:lnTo>
                    <a:pt x="2291912" y="3776881"/>
                  </a:lnTo>
                  <a:lnTo>
                    <a:pt x="2325179" y="3747055"/>
                  </a:lnTo>
                  <a:lnTo>
                    <a:pt x="2355002" y="3713785"/>
                  </a:lnTo>
                  <a:lnTo>
                    <a:pt x="2381074" y="3677377"/>
                  </a:lnTo>
                  <a:lnTo>
                    <a:pt x="2403091" y="3638136"/>
                  </a:lnTo>
                  <a:lnTo>
                    <a:pt x="2420747" y="3596368"/>
                  </a:lnTo>
                  <a:lnTo>
                    <a:pt x="2433737" y="3552379"/>
                  </a:lnTo>
                  <a:lnTo>
                    <a:pt x="2441755" y="3506474"/>
                  </a:lnTo>
                  <a:lnTo>
                    <a:pt x="2444496" y="3458959"/>
                  </a:lnTo>
                  <a:lnTo>
                    <a:pt x="2444496" y="407415"/>
                  </a:lnTo>
                  <a:lnTo>
                    <a:pt x="2441755" y="359896"/>
                  </a:lnTo>
                  <a:lnTo>
                    <a:pt x="2433737" y="313988"/>
                  </a:lnTo>
                  <a:lnTo>
                    <a:pt x="2420747" y="269997"/>
                  </a:lnTo>
                  <a:lnTo>
                    <a:pt x="2403091" y="228229"/>
                  </a:lnTo>
                  <a:lnTo>
                    <a:pt x="2381074" y="188989"/>
                  </a:lnTo>
                  <a:lnTo>
                    <a:pt x="2355002" y="152583"/>
                  </a:lnTo>
                  <a:lnTo>
                    <a:pt x="2325179" y="119316"/>
                  </a:lnTo>
                  <a:lnTo>
                    <a:pt x="2291912" y="89493"/>
                  </a:lnTo>
                  <a:lnTo>
                    <a:pt x="2255506" y="63421"/>
                  </a:lnTo>
                  <a:lnTo>
                    <a:pt x="2216266" y="41404"/>
                  </a:lnTo>
                  <a:lnTo>
                    <a:pt x="2174498" y="23748"/>
                  </a:lnTo>
                  <a:lnTo>
                    <a:pt x="2130507" y="10758"/>
                  </a:lnTo>
                  <a:lnTo>
                    <a:pt x="2084599" y="2740"/>
                  </a:lnTo>
                  <a:lnTo>
                    <a:pt x="203708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69563" y="1200911"/>
              <a:ext cx="2444750" cy="3866515"/>
            </a:xfrm>
            <a:custGeom>
              <a:avLst/>
              <a:gdLst/>
              <a:ahLst/>
              <a:cxnLst/>
              <a:rect l="l" t="t" r="r" b="b"/>
              <a:pathLst>
                <a:path w="2444750" h="3866515">
                  <a:moveTo>
                    <a:pt x="0" y="407415"/>
                  </a:moveTo>
                  <a:lnTo>
                    <a:pt x="2740" y="359896"/>
                  </a:lnTo>
                  <a:lnTo>
                    <a:pt x="10758" y="313988"/>
                  </a:lnTo>
                  <a:lnTo>
                    <a:pt x="23748" y="269997"/>
                  </a:lnTo>
                  <a:lnTo>
                    <a:pt x="41404" y="228229"/>
                  </a:lnTo>
                  <a:lnTo>
                    <a:pt x="63421" y="188989"/>
                  </a:lnTo>
                  <a:lnTo>
                    <a:pt x="89493" y="152583"/>
                  </a:lnTo>
                  <a:lnTo>
                    <a:pt x="119316" y="119316"/>
                  </a:lnTo>
                  <a:lnTo>
                    <a:pt x="152583" y="89493"/>
                  </a:lnTo>
                  <a:lnTo>
                    <a:pt x="188989" y="63421"/>
                  </a:lnTo>
                  <a:lnTo>
                    <a:pt x="228229" y="41404"/>
                  </a:lnTo>
                  <a:lnTo>
                    <a:pt x="269997" y="23748"/>
                  </a:lnTo>
                  <a:lnTo>
                    <a:pt x="313988" y="10758"/>
                  </a:lnTo>
                  <a:lnTo>
                    <a:pt x="359896" y="2740"/>
                  </a:lnTo>
                  <a:lnTo>
                    <a:pt x="407415" y="0"/>
                  </a:lnTo>
                  <a:lnTo>
                    <a:pt x="2037080" y="0"/>
                  </a:lnTo>
                  <a:lnTo>
                    <a:pt x="2084599" y="2740"/>
                  </a:lnTo>
                  <a:lnTo>
                    <a:pt x="2130507" y="10758"/>
                  </a:lnTo>
                  <a:lnTo>
                    <a:pt x="2174498" y="23748"/>
                  </a:lnTo>
                  <a:lnTo>
                    <a:pt x="2216266" y="41404"/>
                  </a:lnTo>
                  <a:lnTo>
                    <a:pt x="2255506" y="63421"/>
                  </a:lnTo>
                  <a:lnTo>
                    <a:pt x="2291912" y="89493"/>
                  </a:lnTo>
                  <a:lnTo>
                    <a:pt x="2325179" y="119316"/>
                  </a:lnTo>
                  <a:lnTo>
                    <a:pt x="2355002" y="152583"/>
                  </a:lnTo>
                  <a:lnTo>
                    <a:pt x="2381074" y="188989"/>
                  </a:lnTo>
                  <a:lnTo>
                    <a:pt x="2403091" y="228229"/>
                  </a:lnTo>
                  <a:lnTo>
                    <a:pt x="2420747" y="269997"/>
                  </a:lnTo>
                  <a:lnTo>
                    <a:pt x="2433737" y="313988"/>
                  </a:lnTo>
                  <a:lnTo>
                    <a:pt x="2441755" y="359896"/>
                  </a:lnTo>
                  <a:lnTo>
                    <a:pt x="2444496" y="407415"/>
                  </a:lnTo>
                  <a:lnTo>
                    <a:pt x="2444496" y="3458959"/>
                  </a:lnTo>
                  <a:lnTo>
                    <a:pt x="2441755" y="3506474"/>
                  </a:lnTo>
                  <a:lnTo>
                    <a:pt x="2433737" y="3552379"/>
                  </a:lnTo>
                  <a:lnTo>
                    <a:pt x="2420747" y="3596368"/>
                  </a:lnTo>
                  <a:lnTo>
                    <a:pt x="2403091" y="3638136"/>
                  </a:lnTo>
                  <a:lnTo>
                    <a:pt x="2381074" y="3677377"/>
                  </a:lnTo>
                  <a:lnTo>
                    <a:pt x="2355002" y="3713785"/>
                  </a:lnTo>
                  <a:lnTo>
                    <a:pt x="2325179" y="3747055"/>
                  </a:lnTo>
                  <a:lnTo>
                    <a:pt x="2291912" y="3776881"/>
                  </a:lnTo>
                  <a:lnTo>
                    <a:pt x="2255506" y="3802956"/>
                  </a:lnTo>
                  <a:lnTo>
                    <a:pt x="2216266" y="3824976"/>
                  </a:lnTo>
                  <a:lnTo>
                    <a:pt x="2174498" y="3842635"/>
                  </a:lnTo>
                  <a:lnTo>
                    <a:pt x="2130507" y="3855627"/>
                  </a:lnTo>
                  <a:lnTo>
                    <a:pt x="2084599" y="3863646"/>
                  </a:lnTo>
                  <a:lnTo>
                    <a:pt x="2037080" y="3866388"/>
                  </a:lnTo>
                  <a:lnTo>
                    <a:pt x="407415" y="3866388"/>
                  </a:lnTo>
                  <a:lnTo>
                    <a:pt x="359896" y="3863646"/>
                  </a:lnTo>
                  <a:lnTo>
                    <a:pt x="313988" y="3855627"/>
                  </a:lnTo>
                  <a:lnTo>
                    <a:pt x="269997" y="3842635"/>
                  </a:lnTo>
                  <a:lnTo>
                    <a:pt x="228229" y="3824976"/>
                  </a:lnTo>
                  <a:lnTo>
                    <a:pt x="188989" y="3802956"/>
                  </a:lnTo>
                  <a:lnTo>
                    <a:pt x="152583" y="3776881"/>
                  </a:lnTo>
                  <a:lnTo>
                    <a:pt x="119316" y="3747055"/>
                  </a:lnTo>
                  <a:lnTo>
                    <a:pt x="89493" y="3713785"/>
                  </a:lnTo>
                  <a:lnTo>
                    <a:pt x="63421" y="3677377"/>
                  </a:lnTo>
                  <a:lnTo>
                    <a:pt x="41404" y="3638136"/>
                  </a:lnTo>
                  <a:lnTo>
                    <a:pt x="23748" y="3596368"/>
                  </a:lnTo>
                  <a:lnTo>
                    <a:pt x="10758" y="3552379"/>
                  </a:lnTo>
                  <a:lnTo>
                    <a:pt x="2740" y="3506474"/>
                  </a:lnTo>
                  <a:lnTo>
                    <a:pt x="0" y="3458959"/>
                  </a:lnTo>
                  <a:lnTo>
                    <a:pt x="0" y="407415"/>
                  </a:lnTo>
                  <a:close/>
                </a:path>
              </a:pathLst>
            </a:custGeom>
            <a:ln w="914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2715" y="1642871"/>
              <a:ext cx="2337816" cy="1642871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998721" y="1274190"/>
            <a:ext cx="10744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Placa</a:t>
            </a:r>
            <a:r>
              <a:rPr sz="1400" spc="-60" dirty="0">
                <a:latin typeface="Microsoft Sans Serif"/>
                <a:cs typeface="Microsoft Sans Serif"/>
              </a:rPr>
              <a:t> </a:t>
            </a:r>
            <a:r>
              <a:rPr sz="1400" spc="-10" dirty="0">
                <a:latin typeface="Microsoft Sans Serif"/>
                <a:cs typeface="Microsoft Sans Serif"/>
              </a:rPr>
              <a:t>Galileo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24503" y="3593719"/>
            <a:ext cx="224091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indent="-304800">
              <a:lnSpc>
                <a:spcPct val="100000"/>
              </a:lnSpc>
              <a:spcBef>
                <a:spcPts val="100"/>
              </a:spcBef>
              <a:buChar char="●"/>
              <a:tabLst>
                <a:tab pos="316865" algn="l"/>
                <a:tab pos="31750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Pinagem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padrão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Arduino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256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MB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RAM DDR3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dirty="0">
                <a:latin typeface="Microsoft Sans Serif"/>
                <a:cs typeface="Microsoft Sans Serif"/>
              </a:rPr>
              <a:t>Porta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Ethernet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10/100</a:t>
            </a:r>
            <a:r>
              <a:rPr sz="1200" spc="-5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Mbps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PCI-express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dirty="0">
                <a:latin typeface="Microsoft Sans Serif"/>
                <a:cs typeface="Microsoft Sans Serif"/>
              </a:rPr>
              <a:t>USB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2.0 (Host/Client)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dirty="0">
                <a:latin typeface="Microsoft Sans Serif"/>
                <a:cs typeface="Microsoft Sans Serif"/>
              </a:rPr>
              <a:t>8MB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Flash</a:t>
            </a:r>
            <a:endParaRPr sz="1200">
              <a:latin typeface="Microsoft Sans Serif"/>
              <a:cs typeface="Microsoft Sans Serif"/>
            </a:endParaRPr>
          </a:p>
          <a:p>
            <a:pPr marL="317500" indent="-304800">
              <a:lnSpc>
                <a:spcPct val="100000"/>
              </a:lnSpc>
              <a:buChar char="●"/>
              <a:tabLst>
                <a:tab pos="316865" algn="l"/>
                <a:tab pos="317500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Cartão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Micro</a:t>
            </a:r>
            <a:r>
              <a:rPr sz="1200" spc="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SD(até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32</a:t>
            </a:r>
            <a:r>
              <a:rPr sz="1200" dirty="0">
                <a:latin typeface="Microsoft Sans Serif"/>
                <a:cs typeface="Microsoft Sans Serif"/>
              </a:rPr>
              <a:t> GB)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01193" y="1148905"/>
            <a:ext cx="2453005" cy="3876040"/>
            <a:chOff x="6501193" y="1148905"/>
            <a:chExt cx="2453005" cy="3876040"/>
          </a:xfrm>
        </p:grpSpPr>
        <p:sp>
          <p:nvSpPr>
            <p:cNvPr id="16" name="object 16"/>
            <p:cNvSpPr/>
            <p:nvPr/>
          </p:nvSpPr>
          <p:spPr>
            <a:xfrm>
              <a:off x="6505955" y="1153667"/>
              <a:ext cx="2443480" cy="3866515"/>
            </a:xfrm>
            <a:custGeom>
              <a:avLst/>
              <a:gdLst/>
              <a:ahLst/>
              <a:cxnLst/>
              <a:rect l="l" t="t" r="r" b="b"/>
              <a:pathLst>
                <a:path w="2443479" h="3866515">
                  <a:moveTo>
                    <a:pt x="2035810" y="0"/>
                  </a:moveTo>
                  <a:lnTo>
                    <a:pt x="407162" y="0"/>
                  </a:lnTo>
                  <a:lnTo>
                    <a:pt x="359669" y="2738"/>
                  </a:lnTo>
                  <a:lnTo>
                    <a:pt x="313788" y="10750"/>
                  </a:lnTo>
                  <a:lnTo>
                    <a:pt x="269824" y="23731"/>
                  </a:lnTo>
                  <a:lnTo>
                    <a:pt x="228081" y="41376"/>
                  </a:lnTo>
                  <a:lnTo>
                    <a:pt x="188866" y="63378"/>
                  </a:lnTo>
                  <a:lnTo>
                    <a:pt x="152482" y="89433"/>
                  </a:lnTo>
                  <a:lnTo>
                    <a:pt x="119237" y="119237"/>
                  </a:lnTo>
                  <a:lnTo>
                    <a:pt x="89433" y="152482"/>
                  </a:lnTo>
                  <a:lnTo>
                    <a:pt x="63378" y="188866"/>
                  </a:lnTo>
                  <a:lnTo>
                    <a:pt x="41376" y="228081"/>
                  </a:lnTo>
                  <a:lnTo>
                    <a:pt x="23731" y="269824"/>
                  </a:lnTo>
                  <a:lnTo>
                    <a:pt x="10750" y="313788"/>
                  </a:lnTo>
                  <a:lnTo>
                    <a:pt x="2738" y="359669"/>
                  </a:lnTo>
                  <a:lnTo>
                    <a:pt x="0" y="407162"/>
                  </a:lnTo>
                  <a:lnTo>
                    <a:pt x="0" y="3459213"/>
                  </a:lnTo>
                  <a:lnTo>
                    <a:pt x="2738" y="3506698"/>
                  </a:lnTo>
                  <a:lnTo>
                    <a:pt x="10750" y="3552575"/>
                  </a:lnTo>
                  <a:lnTo>
                    <a:pt x="23731" y="3596537"/>
                  </a:lnTo>
                  <a:lnTo>
                    <a:pt x="41376" y="3638279"/>
                  </a:lnTo>
                  <a:lnTo>
                    <a:pt x="63378" y="3677495"/>
                  </a:lnTo>
                  <a:lnTo>
                    <a:pt x="89433" y="3713881"/>
                  </a:lnTo>
                  <a:lnTo>
                    <a:pt x="119237" y="3747130"/>
                  </a:lnTo>
                  <a:lnTo>
                    <a:pt x="152482" y="3776937"/>
                  </a:lnTo>
                  <a:lnTo>
                    <a:pt x="188866" y="3802996"/>
                  </a:lnTo>
                  <a:lnTo>
                    <a:pt x="228081" y="3825002"/>
                  </a:lnTo>
                  <a:lnTo>
                    <a:pt x="269824" y="3842650"/>
                  </a:lnTo>
                  <a:lnTo>
                    <a:pt x="313788" y="3855634"/>
                  </a:lnTo>
                  <a:lnTo>
                    <a:pt x="359669" y="3863648"/>
                  </a:lnTo>
                  <a:lnTo>
                    <a:pt x="407162" y="3866388"/>
                  </a:lnTo>
                  <a:lnTo>
                    <a:pt x="2035810" y="3866388"/>
                  </a:lnTo>
                  <a:lnTo>
                    <a:pt x="2083302" y="3863648"/>
                  </a:lnTo>
                  <a:lnTo>
                    <a:pt x="2129183" y="3855634"/>
                  </a:lnTo>
                  <a:lnTo>
                    <a:pt x="2173147" y="3842650"/>
                  </a:lnTo>
                  <a:lnTo>
                    <a:pt x="2214890" y="3825002"/>
                  </a:lnTo>
                  <a:lnTo>
                    <a:pt x="2254105" y="3802996"/>
                  </a:lnTo>
                  <a:lnTo>
                    <a:pt x="2290489" y="3776937"/>
                  </a:lnTo>
                  <a:lnTo>
                    <a:pt x="2323734" y="3747130"/>
                  </a:lnTo>
                  <a:lnTo>
                    <a:pt x="2353538" y="3713881"/>
                  </a:lnTo>
                  <a:lnTo>
                    <a:pt x="2379593" y="3677495"/>
                  </a:lnTo>
                  <a:lnTo>
                    <a:pt x="2401595" y="3638279"/>
                  </a:lnTo>
                  <a:lnTo>
                    <a:pt x="2419240" y="3596537"/>
                  </a:lnTo>
                  <a:lnTo>
                    <a:pt x="2432221" y="3552575"/>
                  </a:lnTo>
                  <a:lnTo>
                    <a:pt x="2440233" y="3506698"/>
                  </a:lnTo>
                  <a:lnTo>
                    <a:pt x="2442972" y="3459213"/>
                  </a:lnTo>
                  <a:lnTo>
                    <a:pt x="2442972" y="407162"/>
                  </a:lnTo>
                  <a:lnTo>
                    <a:pt x="2440233" y="359669"/>
                  </a:lnTo>
                  <a:lnTo>
                    <a:pt x="2432221" y="313788"/>
                  </a:lnTo>
                  <a:lnTo>
                    <a:pt x="2419240" y="269824"/>
                  </a:lnTo>
                  <a:lnTo>
                    <a:pt x="2401595" y="228081"/>
                  </a:lnTo>
                  <a:lnTo>
                    <a:pt x="2379593" y="188866"/>
                  </a:lnTo>
                  <a:lnTo>
                    <a:pt x="2353538" y="152482"/>
                  </a:lnTo>
                  <a:lnTo>
                    <a:pt x="2323734" y="119237"/>
                  </a:lnTo>
                  <a:lnTo>
                    <a:pt x="2290489" y="89433"/>
                  </a:lnTo>
                  <a:lnTo>
                    <a:pt x="2254105" y="63378"/>
                  </a:lnTo>
                  <a:lnTo>
                    <a:pt x="2214890" y="41376"/>
                  </a:lnTo>
                  <a:lnTo>
                    <a:pt x="2173147" y="23731"/>
                  </a:lnTo>
                  <a:lnTo>
                    <a:pt x="2129183" y="10750"/>
                  </a:lnTo>
                  <a:lnTo>
                    <a:pt x="2083302" y="2738"/>
                  </a:lnTo>
                  <a:lnTo>
                    <a:pt x="2035810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505955" y="1153667"/>
              <a:ext cx="2443480" cy="3866515"/>
            </a:xfrm>
            <a:custGeom>
              <a:avLst/>
              <a:gdLst/>
              <a:ahLst/>
              <a:cxnLst/>
              <a:rect l="l" t="t" r="r" b="b"/>
              <a:pathLst>
                <a:path w="2443479" h="3866515">
                  <a:moveTo>
                    <a:pt x="0" y="407162"/>
                  </a:moveTo>
                  <a:lnTo>
                    <a:pt x="2738" y="359669"/>
                  </a:lnTo>
                  <a:lnTo>
                    <a:pt x="10750" y="313788"/>
                  </a:lnTo>
                  <a:lnTo>
                    <a:pt x="23731" y="269824"/>
                  </a:lnTo>
                  <a:lnTo>
                    <a:pt x="41376" y="228081"/>
                  </a:lnTo>
                  <a:lnTo>
                    <a:pt x="63378" y="188866"/>
                  </a:lnTo>
                  <a:lnTo>
                    <a:pt x="89433" y="152482"/>
                  </a:lnTo>
                  <a:lnTo>
                    <a:pt x="119237" y="119237"/>
                  </a:lnTo>
                  <a:lnTo>
                    <a:pt x="152482" y="89433"/>
                  </a:lnTo>
                  <a:lnTo>
                    <a:pt x="188866" y="63378"/>
                  </a:lnTo>
                  <a:lnTo>
                    <a:pt x="228081" y="41376"/>
                  </a:lnTo>
                  <a:lnTo>
                    <a:pt x="269824" y="23731"/>
                  </a:lnTo>
                  <a:lnTo>
                    <a:pt x="313788" y="10750"/>
                  </a:lnTo>
                  <a:lnTo>
                    <a:pt x="359669" y="2738"/>
                  </a:lnTo>
                  <a:lnTo>
                    <a:pt x="407162" y="0"/>
                  </a:lnTo>
                  <a:lnTo>
                    <a:pt x="2035810" y="0"/>
                  </a:lnTo>
                  <a:lnTo>
                    <a:pt x="2083302" y="2738"/>
                  </a:lnTo>
                  <a:lnTo>
                    <a:pt x="2129183" y="10750"/>
                  </a:lnTo>
                  <a:lnTo>
                    <a:pt x="2173147" y="23731"/>
                  </a:lnTo>
                  <a:lnTo>
                    <a:pt x="2214890" y="41376"/>
                  </a:lnTo>
                  <a:lnTo>
                    <a:pt x="2254105" y="63378"/>
                  </a:lnTo>
                  <a:lnTo>
                    <a:pt x="2290489" y="89433"/>
                  </a:lnTo>
                  <a:lnTo>
                    <a:pt x="2323734" y="119237"/>
                  </a:lnTo>
                  <a:lnTo>
                    <a:pt x="2353538" y="152482"/>
                  </a:lnTo>
                  <a:lnTo>
                    <a:pt x="2379593" y="188866"/>
                  </a:lnTo>
                  <a:lnTo>
                    <a:pt x="2401595" y="228081"/>
                  </a:lnTo>
                  <a:lnTo>
                    <a:pt x="2419240" y="269824"/>
                  </a:lnTo>
                  <a:lnTo>
                    <a:pt x="2432221" y="313788"/>
                  </a:lnTo>
                  <a:lnTo>
                    <a:pt x="2440233" y="359669"/>
                  </a:lnTo>
                  <a:lnTo>
                    <a:pt x="2442972" y="407162"/>
                  </a:lnTo>
                  <a:lnTo>
                    <a:pt x="2442972" y="3459213"/>
                  </a:lnTo>
                  <a:lnTo>
                    <a:pt x="2440233" y="3506698"/>
                  </a:lnTo>
                  <a:lnTo>
                    <a:pt x="2432221" y="3552575"/>
                  </a:lnTo>
                  <a:lnTo>
                    <a:pt x="2419240" y="3596537"/>
                  </a:lnTo>
                  <a:lnTo>
                    <a:pt x="2401595" y="3638279"/>
                  </a:lnTo>
                  <a:lnTo>
                    <a:pt x="2379593" y="3677495"/>
                  </a:lnTo>
                  <a:lnTo>
                    <a:pt x="2353538" y="3713881"/>
                  </a:lnTo>
                  <a:lnTo>
                    <a:pt x="2323734" y="3747130"/>
                  </a:lnTo>
                  <a:lnTo>
                    <a:pt x="2290489" y="3776937"/>
                  </a:lnTo>
                  <a:lnTo>
                    <a:pt x="2254105" y="3802996"/>
                  </a:lnTo>
                  <a:lnTo>
                    <a:pt x="2214890" y="3825002"/>
                  </a:lnTo>
                  <a:lnTo>
                    <a:pt x="2173147" y="3842650"/>
                  </a:lnTo>
                  <a:lnTo>
                    <a:pt x="2129183" y="3855634"/>
                  </a:lnTo>
                  <a:lnTo>
                    <a:pt x="2083302" y="3863648"/>
                  </a:lnTo>
                  <a:lnTo>
                    <a:pt x="2035810" y="3866388"/>
                  </a:lnTo>
                  <a:lnTo>
                    <a:pt x="407162" y="3866388"/>
                  </a:lnTo>
                  <a:lnTo>
                    <a:pt x="359669" y="3863648"/>
                  </a:lnTo>
                  <a:lnTo>
                    <a:pt x="313788" y="3855634"/>
                  </a:lnTo>
                  <a:lnTo>
                    <a:pt x="269824" y="3842650"/>
                  </a:lnTo>
                  <a:lnTo>
                    <a:pt x="228081" y="3825002"/>
                  </a:lnTo>
                  <a:lnTo>
                    <a:pt x="188866" y="3802996"/>
                  </a:lnTo>
                  <a:lnTo>
                    <a:pt x="152482" y="3776937"/>
                  </a:lnTo>
                  <a:lnTo>
                    <a:pt x="119237" y="3747130"/>
                  </a:lnTo>
                  <a:lnTo>
                    <a:pt x="89433" y="3713881"/>
                  </a:lnTo>
                  <a:lnTo>
                    <a:pt x="63378" y="3677495"/>
                  </a:lnTo>
                  <a:lnTo>
                    <a:pt x="41376" y="3638279"/>
                  </a:lnTo>
                  <a:lnTo>
                    <a:pt x="23731" y="3596537"/>
                  </a:lnTo>
                  <a:lnTo>
                    <a:pt x="10750" y="3552575"/>
                  </a:lnTo>
                  <a:lnTo>
                    <a:pt x="2738" y="3506698"/>
                  </a:lnTo>
                  <a:lnTo>
                    <a:pt x="0" y="3459213"/>
                  </a:lnTo>
                  <a:lnTo>
                    <a:pt x="0" y="407162"/>
                  </a:lnTo>
                  <a:close/>
                </a:path>
              </a:pathLst>
            </a:custGeom>
            <a:ln w="9144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051929" y="1217168"/>
            <a:ext cx="1064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Microsoft Sans Serif"/>
                <a:cs typeface="Microsoft Sans Serif"/>
              </a:rPr>
              <a:t>Placa</a:t>
            </a:r>
            <a:r>
              <a:rPr sz="1400" spc="-75" dirty="0">
                <a:latin typeface="Microsoft Sans Serif"/>
                <a:cs typeface="Microsoft Sans Serif"/>
              </a:rPr>
              <a:t> </a:t>
            </a:r>
            <a:r>
              <a:rPr sz="1400" dirty="0">
                <a:latin typeface="Microsoft Sans Serif"/>
                <a:cs typeface="Microsoft Sans Serif"/>
              </a:rPr>
              <a:t>Edison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85788" y="1772411"/>
            <a:ext cx="2100072" cy="1175004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680072" y="3511677"/>
            <a:ext cx="21570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indent="-305435">
              <a:lnSpc>
                <a:spcPct val="100000"/>
              </a:lnSpc>
              <a:spcBef>
                <a:spcPts val="100"/>
              </a:spcBef>
              <a:buChar char="●"/>
              <a:tabLst>
                <a:tab pos="317500" algn="l"/>
                <a:tab pos="318135" algn="l"/>
              </a:tabLst>
            </a:pPr>
            <a:r>
              <a:rPr sz="1200" dirty="0">
                <a:latin typeface="Microsoft Sans Serif"/>
                <a:cs typeface="Microsoft Sans Serif"/>
              </a:rPr>
              <a:t>Atom</a:t>
            </a:r>
            <a:r>
              <a:rPr sz="1200" spc="-1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dual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core</a:t>
            </a:r>
            <a:r>
              <a:rPr sz="120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@500</a:t>
            </a:r>
            <a:r>
              <a:rPr sz="1200" spc="-3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MHz</a:t>
            </a:r>
            <a:endParaRPr sz="1200">
              <a:latin typeface="Microsoft Sans Serif"/>
              <a:cs typeface="Microsoft Sans Serif"/>
            </a:endParaRPr>
          </a:p>
          <a:p>
            <a:pPr marL="317500" indent="-305435">
              <a:lnSpc>
                <a:spcPct val="100000"/>
              </a:lnSpc>
              <a:buChar char="●"/>
              <a:tabLst>
                <a:tab pos="317500" algn="l"/>
                <a:tab pos="318135" algn="l"/>
              </a:tabLst>
            </a:pPr>
            <a:r>
              <a:rPr sz="1200" dirty="0">
                <a:latin typeface="Microsoft Sans Serif"/>
                <a:cs typeface="Microsoft Sans Serif"/>
              </a:rPr>
              <a:t>Quark</a:t>
            </a:r>
            <a:r>
              <a:rPr sz="1200" spc="-2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1000</a:t>
            </a:r>
            <a:r>
              <a:rPr sz="1200" spc="-40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Mhz</a:t>
            </a:r>
            <a:endParaRPr sz="1200">
              <a:latin typeface="Microsoft Sans Serif"/>
              <a:cs typeface="Microsoft Sans Serif"/>
            </a:endParaRPr>
          </a:p>
          <a:p>
            <a:pPr marL="317500" indent="-305435">
              <a:lnSpc>
                <a:spcPct val="100000"/>
              </a:lnSpc>
              <a:buChar char="●"/>
              <a:tabLst>
                <a:tab pos="317500" algn="l"/>
                <a:tab pos="318135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1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GB </a:t>
            </a:r>
            <a:r>
              <a:rPr sz="1200" spc="-5" dirty="0">
                <a:latin typeface="Microsoft Sans Serif"/>
                <a:cs typeface="Microsoft Sans Serif"/>
              </a:rPr>
              <a:t>RAM DDR3</a:t>
            </a:r>
            <a:endParaRPr sz="1200">
              <a:latin typeface="Microsoft Sans Serif"/>
              <a:cs typeface="Microsoft Sans Serif"/>
            </a:endParaRPr>
          </a:p>
          <a:p>
            <a:pPr marL="317500" indent="-305435">
              <a:lnSpc>
                <a:spcPct val="100000"/>
              </a:lnSpc>
              <a:buChar char="●"/>
              <a:tabLst>
                <a:tab pos="317500" algn="l"/>
                <a:tab pos="318135" algn="l"/>
              </a:tabLst>
            </a:pPr>
            <a:r>
              <a:rPr sz="1200" dirty="0">
                <a:latin typeface="Microsoft Sans Serif"/>
                <a:cs typeface="Microsoft Sans Serif"/>
              </a:rPr>
              <a:t>4</a:t>
            </a:r>
            <a:r>
              <a:rPr sz="1200" spc="-20" dirty="0">
                <a:latin typeface="Microsoft Sans Serif"/>
                <a:cs typeface="Microsoft Sans Serif"/>
              </a:rPr>
              <a:t> </a:t>
            </a:r>
            <a:r>
              <a:rPr sz="1200" dirty="0">
                <a:latin typeface="Microsoft Sans Serif"/>
                <a:cs typeface="Microsoft Sans Serif"/>
              </a:rPr>
              <a:t>GB</a:t>
            </a:r>
            <a:r>
              <a:rPr sz="1200" spc="-15" dirty="0">
                <a:latin typeface="Microsoft Sans Serif"/>
                <a:cs typeface="Microsoft Sans Serif"/>
              </a:rPr>
              <a:t> </a:t>
            </a:r>
            <a:r>
              <a:rPr sz="1200" spc="-5" dirty="0">
                <a:latin typeface="Microsoft Sans Serif"/>
                <a:cs typeface="Microsoft Sans Serif"/>
              </a:rPr>
              <a:t>Flash</a:t>
            </a:r>
            <a:endParaRPr sz="1200">
              <a:latin typeface="Microsoft Sans Serif"/>
              <a:cs typeface="Microsoft Sans Serif"/>
            </a:endParaRPr>
          </a:p>
          <a:p>
            <a:pPr marL="317500" indent="-305435">
              <a:lnSpc>
                <a:spcPct val="100000"/>
              </a:lnSpc>
              <a:buChar char="●"/>
              <a:tabLst>
                <a:tab pos="317500" algn="l"/>
                <a:tab pos="318135" algn="l"/>
              </a:tabLst>
            </a:pPr>
            <a:r>
              <a:rPr sz="1200" dirty="0">
                <a:latin typeface="Microsoft Sans Serif"/>
                <a:cs typeface="Microsoft Sans Serif"/>
              </a:rPr>
              <a:t>Wi-Fi</a:t>
            </a:r>
            <a:endParaRPr sz="1200">
              <a:latin typeface="Microsoft Sans Serif"/>
              <a:cs typeface="Microsoft Sans Serif"/>
            </a:endParaRPr>
          </a:p>
          <a:p>
            <a:pPr marL="317500" indent="-305435">
              <a:lnSpc>
                <a:spcPct val="100000"/>
              </a:lnSpc>
              <a:buChar char="●"/>
              <a:tabLst>
                <a:tab pos="317500" algn="l"/>
                <a:tab pos="318135" algn="l"/>
              </a:tabLst>
            </a:pPr>
            <a:r>
              <a:rPr sz="1200" spc="-5" dirty="0">
                <a:latin typeface="Microsoft Sans Serif"/>
                <a:cs typeface="Microsoft Sans Serif"/>
              </a:rPr>
              <a:t>Bluetooth</a:t>
            </a:r>
            <a:endParaRPr sz="1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3081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10" dirty="0">
                <a:solidFill>
                  <a:srgbClr val="FF5621"/>
                </a:solidFill>
                <a:latin typeface="Verdana"/>
                <a:cs typeface="Verdana"/>
              </a:rPr>
              <a:t>Samsung</a:t>
            </a:r>
            <a:r>
              <a:rPr sz="3000" spc="-254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254" dirty="0">
                <a:solidFill>
                  <a:srgbClr val="FF5621"/>
                </a:solidFill>
                <a:latin typeface="Verdana"/>
                <a:cs typeface="Verdana"/>
              </a:rPr>
              <a:t>Artik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2708" y="1479563"/>
            <a:ext cx="6669024" cy="31975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09852" y="4869891"/>
            <a:ext cx="63544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Microsoft Sans Serif"/>
                <a:cs typeface="Microsoft Sans Serif"/>
                <a:hlinkClick r:id="rId3"/>
              </a:rPr>
              <a:t>http://www.embarcados.com.br/artik-plataforma-certificada-arduino-da-samsung/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30810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10" dirty="0">
                <a:solidFill>
                  <a:srgbClr val="FF5621"/>
                </a:solidFill>
                <a:latin typeface="Verdana"/>
                <a:cs typeface="Verdana"/>
              </a:rPr>
              <a:t>Samsung</a:t>
            </a:r>
            <a:r>
              <a:rPr sz="3000" spc="-254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254" dirty="0">
                <a:solidFill>
                  <a:srgbClr val="FF5621"/>
                </a:solidFill>
                <a:latin typeface="Verdana"/>
                <a:cs typeface="Verdana"/>
              </a:rPr>
              <a:t>Artik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4500" y="1152144"/>
            <a:ext cx="5512308" cy="3931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8973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0" dirty="0">
                <a:solidFill>
                  <a:srgbClr val="FF5621"/>
                </a:solidFill>
                <a:latin typeface="Verdana"/>
                <a:cs typeface="Verdana"/>
              </a:rPr>
              <a:t>E</a:t>
            </a:r>
            <a:r>
              <a:rPr sz="3000" spc="165" dirty="0">
                <a:solidFill>
                  <a:srgbClr val="FF5621"/>
                </a:solidFill>
                <a:latin typeface="Verdana"/>
                <a:cs typeface="Verdana"/>
              </a:rPr>
              <a:t>S</a:t>
            </a:r>
            <a:r>
              <a:rPr sz="3000" spc="204" dirty="0">
                <a:solidFill>
                  <a:srgbClr val="FF5621"/>
                </a:solidFill>
                <a:latin typeface="Verdana"/>
                <a:cs typeface="Verdana"/>
              </a:rPr>
              <a:t>P8266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9150" y="1197438"/>
            <a:ext cx="4509770" cy="25507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690245">
              <a:lnSpc>
                <a:spcPct val="114999"/>
              </a:lnSpc>
              <a:spcBef>
                <a:spcPts val="105"/>
              </a:spcBef>
            </a:pPr>
            <a:r>
              <a:rPr sz="1800" spc="35" dirty="0">
                <a:latin typeface="Trebuchet MS"/>
                <a:cs typeface="Trebuchet MS"/>
              </a:rPr>
              <a:t>Módulo </a:t>
            </a:r>
            <a:r>
              <a:rPr sz="1800" spc="-35" dirty="0">
                <a:latin typeface="Trebuchet MS"/>
                <a:cs typeface="Trebuchet MS"/>
              </a:rPr>
              <a:t>WiFi </a:t>
            </a:r>
            <a:r>
              <a:rPr sz="1800" spc="30" dirty="0">
                <a:latin typeface="Trebuchet MS"/>
                <a:cs typeface="Trebuchet MS"/>
              </a:rPr>
              <a:t>de </a:t>
            </a:r>
            <a:r>
              <a:rPr sz="1800" spc="-20" dirty="0">
                <a:latin typeface="Trebuchet MS"/>
                <a:cs typeface="Trebuchet MS"/>
              </a:rPr>
              <a:t>tamanho </a:t>
            </a:r>
            <a:r>
              <a:rPr sz="1800" spc="-35" dirty="0">
                <a:latin typeface="Trebuchet MS"/>
                <a:cs typeface="Trebuchet MS"/>
              </a:rPr>
              <a:t>reduzido; </a:t>
            </a:r>
            <a:r>
              <a:rPr sz="1800" spc="-3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Baixo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custo: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de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120" dirty="0">
                <a:latin typeface="Trebuchet MS"/>
                <a:cs typeface="Trebuchet MS"/>
              </a:rPr>
              <a:t>$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3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120" dirty="0">
                <a:latin typeface="Trebuchet MS"/>
                <a:cs typeface="Trebuchet MS"/>
              </a:rPr>
              <a:t>$</a:t>
            </a:r>
            <a:r>
              <a:rPr sz="1800" spc="-90" dirty="0">
                <a:latin typeface="Trebuchet MS"/>
                <a:cs typeface="Trebuchet MS"/>
              </a:rPr>
              <a:t> 10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m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m</a:t>
            </a:r>
            <a:r>
              <a:rPr sz="1800" spc="-15" dirty="0">
                <a:latin typeface="Trebuchet MS"/>
                <a:cs typeface="Trebuchet MS"/>
              </a:rPr>
              <a:t>é</a:t>
            </a:r>
            <a:r>
              <a:rPr sz="1800" spc="-75" dirty="0">
                <a:latin typeface="Trebuchet MS"/>
                <a:cs typeface="Trebuchet MS"/>
              </a:rPr>
              <a:t>dia;  </a:t>
            </a:r>
            <a:r>
              <a:rPr sz="1800" spc="-25" dirty="0">
                <a:latin typeface="Trebuchet MS"/>
                <a:cs typeface="Trebuchet MS"/>
              </a:rPr>
              <a:t>Compatível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com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Arduino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-125" dirty="0">
                <a:latin typeface="Trebuchet MS"/>
                <a:cs typeface="Trebuchet MS"/>
              </a:rPr>
              <a:t>-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Bibliotecas;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pode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ser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105" dirty="0">
                <a:latin typeface="Trebuchet MS"/>
                <a:cs typeface="Trebuchet MS"/>
              </a:rPr>
              <a:t>util</a:t>
            </a:r>
            <a:r>
              <a:rPr sz="1800" spc="-5" dirty="0">
                <a:latin typeface="Trebuchet MS"/>
                <a:cs typeface="Trebuchet MS"/>
              </a:rPr>
              <a:t>izado</a:t>
            </a:r>
            <a:r>
              <a:rPr sz="1800" spc="-12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Stand</a:t>
            </a:r>
            <a:r>
              <a:rPr sz="1800" spc="-9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alone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par</a:t>
            </a:r>
            <a:r>
              <a:rPr sz="1800" spc="-125" dirty="0">
                <a:latin typeface="Trebuchet MS"/>
                <a:cs typeface="Trebuchet MS"/>
              </a:rPr>
              <a:t>a:</a:t>
            </a:r>
            <a:endParaRPr sz="1800">
              <a:latin typeface="Trebuchet MS"/>
              <a:cs typeface="Trebuchet MS"/>
            </a:endParaRPr>
          </a:p>
          <a:p>
            <a:pPr marL="469265" marR="9525">
              <a:lnSpc>
                <a:spcPct val="114999"/>
              </a:lnSpc>
            </a:pPr>
            <a:r>
              <a:rPr sz="1800" spc="-70" dirty="0">
                <a:latin typeface="Trebuchet MS"/>
                <a:cs typeface="Trebuchet MS"/>
              </a:rPr>
              <a:t>leitura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de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sensores(analógico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ou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95" dirty="0">
                <a:latin typeface="Trebuchet MS"/>
                <a:cs typeface="Trebuchet MS"/>
              </a:rPr>
              <a:t>digital);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acion</a:t>
            </a:r>
            <a:r>
              <a:rPr sz="1800" spc="-5" dirty="0">
                <a:latin typeface="Trebuchet MS"/>
                <a:cs typeface="Trebuchet MS"/>
              </a:rPr>
              <a:t>am</a:t>
            </a:r>
            <a:r>
              <a:rPr sz="1800" spc="-15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nto</a:t>
            </a:r>
            <a:r>
              <a:rPr sz="1800" spc="-55" dirty="0">
                <a:latin typeface="Trebuchet MS"/>
                <a:cs typeface="Trebuchet MS"/>
              </a:rPr>
              <a:t>s(digita</a:t>
            </a:r>
            <a:r>
              <a:rPr sz="1800" spc="-50" dirty="0">
                <a:latin typeface="Trebuchet MS"/>
                <a:cs typeface="Trebuchet MS"/>
              </a:rPr>
              <a:t>l</a:t>
            </a:r>
            <a:r>
              <a:rPr sz="1800" spc="-250" dirty="0">
                <a:latin typeface="Trebuchet MS"/>
                <a:cs typeface="Trebuchet MS"/>
              </a:rPr>
              <a:t>,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P</a:t>
            </a:r>
            <a:r>
              <a:rPr sz="1800" spc="55" dirty="0">
                <a:latin typeface="Trebuchet MS"/>
                <a:cs typeface="Trebuchet MS"/>
              </a:rPr>
              <a:t>W</a:t>
            </a:r>
            <a:r>
              <a:rPr sz="1800" spc="-20" dirty="0">
                <a:latin typeface="Trebuchet MS"/>
                <a:cs typeface="Trebuchet MS"/>
              </a:rPr>
              <a:t>M)</a:t>
            </a:r>
            <a:endParaRPr sz="1800">
              <a:latin typeface="Trebuchet MS"/>
              <a:cs typeface="Trebuchet MS"/>
            </a:endParaRPr>
          </a:p>
          <a:p>
            <a:pPr marL="12700" marR="5080" indent="59055">
              <a:lnSpc>
                <a:spcPts val="2490"/>
              </a:lnSpc>
              <a:spcBef>
                <a:spcPts val="90"/>
              </a:spcBef>
            </a:pPr>
            <a:r>
              <a:rPr sz="1800" spc="25" dirty="0">
                <a:latin typeface="Trebuchet MS"/>
                <a:cs typeface="Trebuchet MS"/>
              </a:rPr>
              <a:t>Pinos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de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comunicação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serial(UART,</a:t>
            </a:r>
            <a:r>
              <a:rPr sz="1800" spc="-5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I2C,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15" dirty="0">
                <a:latin typeface="Trebuchet MS"/>
                <a:cs typeface="Trebuchet MS"/>
              </a:rPr>
              <a:t>SPI) </a:t>
            </a:r>
            <a:r>
              <a:rPr sz="1800" spc="-52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Diversas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versões.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43371" y="1289303"/>
            <a:ext cx="3188207" cy="314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57569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20" dirty="0">
                <a:solidFill>
                  <a:srgbClr val="FF5621"/>
                </a:solidFill>
                <a:latin typeface="Verdana"/>
                <a:cs typeface="Verdana"/>
              </a:rPr>
              <a:t>Mas</a:t>
            </a:r>
            <a:r>
              <a:rPr sz="3000" spc="-17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FF5621"/>
                </a:solidFill>
                <a:latin typeface="Verdana"/>
                <a:cs typeface="Verdana"/>
              </a:rPr>
              <a:t>o</a:t>
            </a:r>
            <a:r>
              <a:rPr sz="3000" spc="-16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F5621"/>
                </a:solidFill>
                <a:latin typeface="Verdana"/>
                <a:cs typeface="Verdana"/>
              </a:rPr>
              <a:t>que</a:t>
            </a:r>
            <a:r>
              <a:rPr sz="3000" spc="-16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-25" dirty="0">
                <a:solidFill>
                  <a:srgbClr val="FF5621"/>
                </a:solidFill>
                <a:latin typeface="Verdana"/>
                <a:cs typeface="Verdana"/>
              </a:rPr>
              <a:t>é</a:t>
            </a:r>
            <a:r>
              <a:rPr sz="3000" spc="-16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50" dirty="0">
                <a:solidFill>
                  <a:srgbClr val="FF5621"/>
                </a:solidFill>
                <a:latin typeface="Verdana"/>
                <a:cs typeface="Verdana"/>
              </a:rPr>
              <a:t>essa</a:t>
            </a:r>
            <a:r>
              <a:rPr sz="3000" spc="-18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75" dirty="0">
                <a:solidFill>
                  <a:srgbClr val="FF5621"/>
                </a:solidFill>
                <a:latin typeface="Verdana"/>
                <a:cs typeface="Verdana"/>
              </a:rPr>
              <a:t>tal</a:t>
            </a:r>
            <a:r>
              <a:rPr sz="3000" spc="-17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FF5621"/>
                </a:solidFill>
                <a:latin typeface="Verdana"/>
                <a:cs typeface="Verdana"/>
              </a:rPr>
              <a:t>de</a:t>
            </a:r>
            <a:r>
              <a:rPr sz="3000" spc="-17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90" dirty="0">
                <a:solidFill>
                  <a:srgbClr val="FF5621"/>
                </a:solidFill>
                <a:latin typeface="Verdana"/>
                <a:cs typeface="Verdana"/>
              </a:rPr>
              <a:t>IoT?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197438"/>
            <a:ext cx="8364220" cy="972819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1800" spc="60" dirty="0">
                <a:latin typeface="Trebuchet MS"/>
                <a:cs typeface="Trebuchet MS"/>
              </a:rPr>
              <a:t>É</a:t>
            </a:r>
            <a:r>
              <a:rPr sz="1800" spc="16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rede</a:t>
            </a:r>
            <a:r>
              <a:rPr sz="1800" spc="175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de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objetos</a:t>
            </a:r>
            <a:r>
              <a:rPr sz="1800" spc="17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físicos</a:t>
            </a:r>
            <a:r>
              <a:rPr sz="1800" spc="160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que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possuem</a:t>
            </a:r>
            <a:r>
              <a:rPr sz="1800" spc="16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tecnologia</a:t>
            </a:r>
            <a:r>
              <a:rPr sz="1800" spc="175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embarcada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para</a:t>
            </a:r>
            <a:r>
              <a:rPr sz="1800" spc="170" dirty="0">
                <a:latin typeface="Trebuchet MS"/>
                <a:cs typeface="Trebuchet MS"/>
              </a:rPr>
              <a:t> </a:t>
            </a:r>
            <a:r>
              <a:rPr sz="1800" spc="-45" dirty="0">
                <a:latin typeface="Trebuchet MS"/>
                <a:cs typeface="Trebuchet MS"/>
              </a:rPr>
              <a:t>comunicar,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00" spc="-45" dirty="0">
                <a:latin typeface="Trebuchet MS"/>
                <a:cs typeface="Trebuchet MS"/>
              </a:rPr>
              <a:t>captar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sinais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30" dirty="0">
                <a:latin typeface="Trebuchet MS"/>
                <a:cs typeface="Trebuchet MS"/>
              </a:rPr>
              <a:t>e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interagir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consigo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mesmos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35" dirty="0">
                <a:latin typeface="Trebuchet MS"/>
                <a:cs typeface="Trebuchet MS"/>
              </a:rPr>
              <a:t>ou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com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o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ambiente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externo.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1800" b="1" spc="-125" dirty="0">
                <a:latin typeface="Trebuchet MS"/>
                <a:cs typeface="Trebuchet MS"/>
              </a:rPr>
              <a:t>-</a:t>
            </a:r>
            <a:r>
              <a:rPr sz="1800" b="1" spc="-90" dirty="0">
                <a:latin typeface="Trebuchet MS"/>
                <a:cs typeface="Trebuchet MS"/>
              </a:rPr>
              <a:t> </a:t>
            </a:r>
            <a:r>
              <a:rPr sz="1800" b="1" spc="55" dirty="0">
                <a:latin typeface="Trebuchet MS"/>
                <a:cs typeface="Trebuchet MS"/>
              </a:rPr>
              <a:t>G</a:t>
            </a:r>
            <a:r>
              <a:rPr sz="1800" b="1" spc="35" dirty="0">
                <a:latin typeface="Trebuchet MS"/>
                <a:cs typeface="Trebuchet MS"/>
              </a:rPr>
              <a:t>a</a:t>
            </a:r>
            <a:r>
              <a:rPr sz="1800" b="1" spc="-85" dirty="0">
                <a:latin typeface="Trebuchet MS"/>
                <a:cs typeface="Trebuchet MS"/>
              </a:rPr>
              <a:t>rtner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9107" y="2028443"/>
            <a:ext cx="3810000" cy="3115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5989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35" dirty="0">
                <a:solidFill>
                  <a:srgbClr val="FF5621"/>
                </a:solidFill>
                <a:latin typeface="Verdana"/>
                <a:cs typeface="Verdana"/>
              </a:rPr>
              <a:t>Empresas</a:t>
            </a:r>
            <a:r>
              <a:rPr sz="3000" spc="-22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FF5621"/>
                </a:solidFill>
                <a:latin typeface="Verdana"/>
                <a:cs typeface="Verdana"/>
              </a:rPr>
              <a:t>de</a:t>
            </a:r>
            <a:r>
              <a:rPr sz="3000" spc="-18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5621"/>
                </a:solidFill>
                <a:latin typeface="Verdana"/>
                <a:cs typeface="Verdana"/>
              </a:rPr>
              <a:t>Semicondutores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380" y="1594103"/>
            <a:ext cx="914400" cy="914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0743" y="1732915"/>
            <a:ext cx="2532720" cy="7009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1086" y="1761744"/>
            <a:ext cx="2040536" cy="7665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8620" y="3084576"/>
            <a:ext cx="1863852" cy="9692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18188" y="3316098"/>
            <a:ext cx="1516595" cy="7485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22511" y="3210382"/>
            <a:ext cx="1420070" cy="751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9962" y="4496561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24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80204" y="1231391"/>
              <a:ext cx="4422648" cy="24597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96595" y="1621662"/>
            <a:ext cx="3383279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513080">
              <a:lnSpc>
                <a:spcPct val="100000"/>
              </a:lnSpc>
              <a:spcBef>
                <a:spcPts val="105"/>
              </a:spcBef>
            </a:pPr>
            <a:r>
              <a:rPr sz="3800" spc="125" dirty="0">
                <a:solidFill>
                  <a:srgbClr val="FF5621"/>
                </a:solidFill>
                <a:latin typeface="Verdana"/>
                <a:cs typeface="Verdana"/>
              </a:rPr>
              <a:t>Sistemas </a:t>
            </a:r>
            <a:r>
              <a:rPr sz="3800" spc="130" dirty="0">
                <a:solidFill>
                  <a:srgbClr val="FF5621"/>
                </a:solidFill>
                <a:latin typeface="Verdana"/>
                <a:cs typeface="Verdana"/>
              </a:rPr>
              <a:t> Ope</a:t>
            </a:r>
            <a:r>
              <a:rPr sz="3800" spc="70" dirty="0">
                <a:solidFill>
                  <a:srgbClr val="FF5621"/>
                </a:solidFill>
                <a:latin typeface="Verdana"/>
                <a:cs typeface="Verdana"/>
              </a:rPr>
              <a:t>r</a:t>
            </a:r>
            <a:r>
              <a:rPr sz="3800" spc="150" dirty="0">
                <a:solidFill>
                  <a:srgbClr val="FF5621"/>
                </a:solidFill>
                <a:latin typeface="Verdana"/>
                <a:cs typeface="Verdana"/>
              </a:rPr>
              <a:t>aci</a:t>
            </a:r>
            <a:r>
              <a:rPr sz="3800" spc="200" dirty="0">
                <a:solidFill>
                  <a:srgbClr val="FF5621"/>
                </a:solidFill>
                <a:latin typeface="Verdana"/>
                <a:cs typeface="Verdana"/>
              </a:rPr>
              <a:t>o</a:t>
            </a:r>
            <a:r>
              <a:rPr sz="3800" spc="210" dirty="0">
                <a:solidFill>
                  <a:srgbClr val="FF5621"/>
                </a:solidFill>
                <a:latin typeface="Verdana"/>
                <a:cs typeface="Verdana"/>
              </a:rPr>
              <a:t>n</a:t>
            </a:r>
            <a:r>
              <a:rPr sz="3800" spc="185" dirty="0">
                <a:solidFill>
                  <a:srgbClr val="FF5621"/>
                </a:solidFill>
                <a:latin typeface="Verdana"/>
                <a:cs typeface="Verdana"/>
              </a:rPr>
              <a:t>a</a:t>
            </a:r>
            <a:r>
              <a:rPr sz="3800" spc="160" dirty="0">
                <a:solidFill>
                  <a:srgbClr val="FF5621"/>
                </a:solidFill>
                <a:latin typeface="Verdana"/>
                <a:cs typeface="Verdana"/>
              </a:rPr>
              <a:t>is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4417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54" dirty="0">
                <a:solidFill>
                  <a:srgbClr val="FF5621"/>
                </a:solidFill>
                <a:latin typeface="Verdana"/>
                <a:cs typeface="Verdana"/>
              </a:rPr>
              <a:t>Windows</a:t>
            </a:r>
            <a:r>
              <a:rPr sz="3000" spc="-17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F5621"/>
                </a:solidFill>
                <a:latin typeface="Verdana"/>
                <a:cs typeface="Verdana"/>
              </a:rPr>
              <a:t>10</a:t>
            </a:r>
            <a:r>
              <a:rPr sz="3000" spc="-17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80" dirty="0">
                <a:solidFill>
                  <a:srgbClr val="FF5621"/>
                </a:solidFill>
                <a:latin typeface="Verdana"/>
                <a:cs typeface="Verdana"/>
              </a:rPr>
              <a:t>IoT</a:t>
            </a:r>
            <a:r>
              <a:rPr sz="3000" spc="-16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00" dirty="0">
                <a:solidFill>
                  <a:srgbClr val="FF5621"/>
                </a:solidFill>
                <a:latin typeface="Verdana"/>
                <a:cs typeface="Verdana"/>
              </a:rPr>
              <a:t>Core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4060" y="1152144"/>
            <a:ext cx="5227320" cy="39197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48526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70" dirty="0">
                <a:solidFill>
                  <a:srgbClr val="FF5621"/>
                </a:solidFill>
                <a:latin typeface="Verdana"/>
                <a:cs typeface="Verdana"/>
              </a:rPr>
              <a:t>Lite</a:t>
            </a:r>
            <a:r>
              <a:rPr sz="3000" spc="-24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FF5621"/>
                </a:solidFill>
                <a:latin typeface="Verdana"/>
                <a:cs typeface="Verdana"/>
              </a:rPr>
              <a:t>OS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1100" y="1236542"/>
            <a:ext cx="5295900" cy="38459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76871" y="2057400"/>
            <a:ext cx="1882139" cy="1769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8395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15" dirty="0">
                <a:solidFill>
                  <a:srgbClr val="FF5621"/>
                </a:solidFill>
                <a:latin typeface="Verdana"/>
                <a:cs typeface="Verdana"/>
              </a:rPr>
              <a:t>Brillo</a:t>
            </a:r>
            <a:r>
              <a:rPr sz="3000" spc="-229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FF5621"/>
                </a:solidFill>
                <a:latin typeface="Verdana"/>
                <a:cs typeface="Verdana"/>
              </a:rPr>
              <a:t>OS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8511" y="1170432"/>
            <a:ext cx="6934200" cy="39060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825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95" dirty="0">
                <a:solidFill>
                  <a:srgbClr val="FF5621"/>
                </a:solidFill>
                <a:latin typeface="Verdana"/>
                <a:cs typeface="Verdana"/>
              </a:rPr>
              <a:t>mbed</a:t>
            </a:r>
            <a:r>
              <a:rPr sz="3000" spc="-24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5" dirty="0">
                <a:solidFill>
                  <a:srgbClr val="FF5621"/>
                </a:solidFill>
                <a:latin typeface="Verdana"/>
                <a:cs typeface="Verdana"/>
              </a:rPr>
              <a:t>OS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365" y="1392983"/>
            <a:ext cx="6123852" cy="34205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5652" y="704087"/>
            <a:ext cx="4044696" cy="40446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222959" y="1621662"/>
            <a:ext cx="213042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7960" marR="5080" indent="-175895">
              <a:lnSpc>
                <a:spcPct val="100000"/>
              </a:lnSpc>
              <a:spcBef>
                <a:spcPts val="105"/>
              </a:spcBef>
            </a:pPr>
            <a:r>
              <a:rPr sz="3800" spc="229" dirty="0">
                <a:solidFill>
                  <a:srgbClr val="FF5621"/>
                </a:solidFill>
                <a:latin typeface="Verdana"/>
                <a:cs typeface="Verdana"/>
              </a:rPr>
              <a:t>Tudo</a:t>
            </a:r>
            <a:r>
              <a:rPr sz="3800" spc="-30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204" dirty="0">
                <a:solidFill>
                  <a:srgbClr val="FF5621"/>
                </a:solidFill>
                <a:latin typeface="Verdana"/>
                <a:cs typeface="Verdana"/>
              </a:rPr>
              <a:t>na </a:t>
            </a:r>
            <a:r>
              <a:rPr sz="3800" spc="-132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160" dirty="0">
                <a:solidFill>
                  <a:srgbClr val="FF5621"/>
                </a:solidFill>
                <a:latin typeface="Verdana"/>
                <a:cs typeface="Verdana"/>
              </a:rPr>
              <a:t>nuvem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107" y="3039617"/>
            <a:ext cx="35693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1380" marR="5080" indent="-869315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Plataformas</a:t>
            </a:r>
            <a:r>
              <a:rPr sz="18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18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serviços</a:t>
            </a:r>
            <a:r>
              <a:rPr sz="18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facilitam</a:t>
            </a:r>
            <a:r>
              <a:rPr sz="1800" spc="-1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55" dirty="0">
                <a:solidFill>
                  <a:srgbClr val="666666"/>
                </a:solidFill>
                <a:latin typeface="Trebuchet MS"/>
                <a:cs typeface="Trebuchet MS"/>
              </a:rPr>
              <a:t>as </a:t>
            </a:r>
            <a:r>
              <a:rPr sz="1800" spc="-5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Trebuchet MS"/>
                <a:cs typeface="Trebuchet MS"/>
              </a:rPr>
              <a:t>aplicaçoes</a:t>
            </a:r>
            <a:r>
              <a:rPr sz="1800" spc="-1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em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IoT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0173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975" dirty="0">
                <a:solidFill>
                  <a:srgbClr val="FF5621"/>
                </a:solidFill>
                <a:latin typeface="Verdana"/>
                <a:cs typeface="Verdana"/>
              </a:rPr>
              <a:t>M</a:t>
            </a:r>
            <a:r>
              <a:rPr sz="3000" spc="320" dirty="0">
                <a:solidFill>
                  <a:srgbClr val="FF5621"/>
                </a:solidFill>
                <a:latin typeface="Verdana"/>
                <a:cs typeface="Verdana"/>
              </a:rPr>
              <a:t>i</a:t>
            </a:r>
            <a:r>
              <a:rPr sz="3000" spc="105" dirty="0">
                <a:solidFill>
                  <a:srgbClr val="FF5621"/>
                </a:solidFill>
                <a:latin typeface="Verdana"/>
                <a:cs typeface="Verdana"/>
              </a:rPr>
              <a:t>crosoft</a:t>
            </a:r>
            <a:endParaRPr sz="300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65987" y="1257365"/>
            <a:ext cx="7609205" cy="3740150"/>
            <a:chOff x="665987" y="1257365"/>
            <a:chExt cx="7609205" cy="3740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987" y="1257365"/>
              <a:ext cx="7609022" cy="33771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987" y="3567684"/>
              <a:ext cx="2503932" cy="142951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550" y="488950"/>
            <a:ext cx="9544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40" dirty="0">
                <a:solidFill>
                  <a:srgbClr val="FF5621"/>
                </a:solidFill>
                <a:latin typeface="Verdana"/>
                <a:cs typeface="Verdana"/>
              </a:rPr>
              <a:t>I</a:t>
            </a:r>
            <a:r>
              <a:rPr sz="3000" spc="240" dirty="0">
                <a:solidFill>
                  <a:srgbClr val="FF5621"/>
                </a:solidFill>
                <a:latin typeface="Verdana"/>
                <a:cs typeface="Verdana"/>
              </a:rPr>
              <a:t>B</a:t>
            </a:r>
            <a:r>
              <a:rPr sz="3000" spc="1080" dirty="0">
                <a:solidFill>
                  <a:srgbClr val="FF5621"/>
                </a:solidFill>
                <a:latin typeface="Verdana"/>
                <a:cs typeface="Verdana"/>
              </a:rPr>
              <a:t>M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3144" y="1347216"/>
            <a:ext cx="6077711" cy="3419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68846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29" dirty="0">
                <a:solidFill>
                  <a:srgbClr val="FF5621"/>
                </a:solidFill>
                <a:latin typeface="Verdana"/>
                <a:cs typeface="Verdana"/>
              </a:rPr>
              <a:t>A</a:t>
            </a:r>
            <a:r>
              <a:rPr sz="3000" spc="335" dirty="0">
                <a:solidFill>
                  <a:srgbClr val="FF5621"/>
                </a:solidFill>
                <a:latin typeface="Verdana"/>
                <a:cs typeface="Verdana"/>
              </a:rPr>
              <a:t>m</a:t>
            </a:r>
            <a:r>
              <a:rPr sz="3000" spc="110" dirty="0">
                <a:solidFill>
                  <a:srgbClr val="FF5621"/>
                </a:solidFill>
                <a:latin typeface="Verdana"/>
                <a:cs typeface="Verdana"/>
              </a:rPr>
              <a:t>azon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555" y="1018032"/>
            <a:ext cx="7104888" cy="39944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550" y="488950"/>
            <a:ext cx="23069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0" dirty="0">
                <a:solidFill>
                  <a:srgbClr val="FF5621"/>
                </a:solidFill>
                <a:latin typeface="Verdana"/>
                <a:cs typeface="Verdana"/>
              </a:rPr>
              <a:t>Visionários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209878"/>
            <a:ext cx="4843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70" dirty="0">
                <a:solidFill>
                  <a:srgbClr val="666666"/>
                </a:solidFill>
                <a:latin typeface="Trebuchet MS"/>
                <a:cs typeface="Trebuchet MS"/>
              </a:rPr>
              <a:t>M</a:t>
            </a:r>
            <a:r>
              <a:rPr sz="1800" spc="-60" dirty="0">
                <a:solidFill>
                  <a:srgbClr val="666666"/>
                </a:solidFill>
                <a:latin typeface="Trebuchet MS"/>
                <a:cs typeface="Trebuchet MS"/>
              </a:rPr>
              <a:t>a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r</a:t>
            </a:r>
            <a:r>
              <a:rPr sz="1800" spc="15" dirty="0">
                <a:solidFill>
                  <a:srgbClr val="666666"/>
                </a:solidFill>
                <a:latin typeface="Trebuchet MS"/>
                <a:cs typeface="Trebuchet MS"/>
              </a:rPr>
              <a:t>k</a:t>
            </a:r>
            <a:r>
              <a:rPr sz="1800" spc="-7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45" dirty="0">
                <a:solidFill>
                  <a:srgbClr val="666666"/>
                </a:solidFill>
                <a:latin typeface="Trebuchet MS"/>
                <a:cs typeface="Trebuchet MS"/>
              </a:rPr>
              <a:t>W</a:t>
            </a:r>
            <a:r>
              <a:rPr sz="1800" spc="20" dirty="0">
                <a:solidFill>
                  <a:srgbClr val="666666"/>
                </a:solidFill>
                <a:latin typeface="Trebuchet MS"/>
                <a:cs typeface="Trebuchet MS"/>
              </a:rPr>
              <a:t>e</a:t>
            </a:r>
            <a:r>
              <a:rPr sz="1800" spc="-20" dirty="0">
                <a:solidFill>
                  <a:srgbClr val="666666"/>
                </a:solidFill>
                <a:latin typeface="Trebuchet MS"/>
                <a:cs typeface="Trebuchet MS"/>
              </a:rPr>
              <a:t>iser</a:t>
            </a:r>
            <a:r>
              <a:rPr sz="18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25" dirty="0">
                <a:solidFill>
                  <a:srgbClr val="666666"/>
                </a:solidFill>
                <a:latin typeface="Trebuchet MS"/>
                <a:cs typeface="Trebuchet MS"/>
              </a:rPr>
              <a:t>-</a:t>
            </a:r>
            <a:r>
              <a:rPr sz="18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30" dirty="0">
                <a:solidFill>
                  <a:srgbClr val="666666"/>
                </a:solidFill>
                <a:latin typeface="Trebuchet MS"/>
                <a:cs typeface="Trebuchet MS"/>
              </a:rPr>
              <a:t>T</a:t>
            </a:r>
            <a:r>
              <a:rPr sz="1800" spc="20" dirty="0">
                <a:solidFill>
                  <a:srgbClr val="666666"/>
                </a:solidFill>
                <a:latin typeface="Trebuchet MS"/>
                <a:cs typeface="Trebuchet MS"/>
              </a:rPr>
              <a:t>he</a:t>
            </a:r>
            <a:r>
              <a:rPr sz="1800" spc="-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co</a:t>
            </a:r>
            <a:r>
              <a:rPr sz="1800" dirty="0">
                <a:solidFill>
                  <a:srgbClr val="666666"/>
                </a:solidFill>
                <a:latin typeface="Trebuchet MS"/>
                <a:cs typeface="Trebuchet MS"/>
              </a:rPr>
              <a:t>m</a:t>
            </a:r>
            <a:r>
              <a:rPr sz="1800" spc="-45" dirty="0">
                <a:solidFill>
                  <a:srgbClr val="666666"/>
                </a:solidFill>
                <a:latin typeface="Trebuchet MS"/>
                <a:cs typeface="Trebuchet MS"/>
              </a:rPr>
              <a:t>puter</a:t>
            </a:r>
            <a:r>
              <a:rPr sz="1800" spc="-1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of</a:t>
            </a:r>
            <a:r>
              <a:rPr sz="18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the</a:t>
            </a:r>
            <a:r>
              <a:rPr sz="1800" spc="-1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10" dirty="0">
                <a:solidFill>
                  <a:srgbClr val="666666"/>
                </a:solidFill>
                <a:latin typeface="Trebuchet MS"/>
                <a:cs typeface="Trebuchet MS"/>
              </a:rPr>
              <a:t>21</a:t>
            </a:r>
            <a:r>
              <a:rPr sz="1800" spc="-8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40" dirty="0">
                <a:solidFill>
                  <a:srgbClr val="666666"/>
                </a:solidFill>
                <a:latin typeface="Trebuchet MS"/>
                <a:cs typeface="Trebuchet MS"/>
              </a:rPr>
              <a:t>st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30" dirty="0">
                <a:solidFill>
                  <a:srgbClr val="666666"/>
                </a:solidFill>
                <a:latin typeface="Trebuchet MS"/>
                <a:cs typeface="Trebuchet MS"/>
              </a:rPr>
              <a:t>C</a:t>
            </a:r>
            <a:r>
              <a:rPr sz="1800" spc="20" dirty="0">
                <a:solidFill>
                  <a:srgbClr val="666666"/>
                </a:solidFill>
                <a:latin typeface="Trebuchet MS"/>
                <a:cs typeface="Trebuchet MS"/>
              </a:rPr>
              <a:t>e</a:t>
            </a:r>
            <a:r>
              <a:rPr sz="1800" spc="-55" dirty="0">
                <a:solidFill>
                  <a:srgbClr val="666666"/>
                </a:solidFill>
                <a:latin typeface="Trebuchet MS"/>
                <a:cs typeface="Trebuchet MS"/>
              </a:rPr>
              <a:t>ntury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45564" y="1716023"/>
            <a:ext cx="5452872" cy="268833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2709" y="4632756"/>
            <a:ext cx="4146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242424"/>
                </a:solidFill>
                <a:latin typeface="Trebuchet MS"/>
                <a:cs typeface="Trebuchet MS"/>
              </a:rPr>
              <a:t>Weiser</a:t>
            </a:r>
            <a:r>
              <a:rPr sz="1400" spc="-7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1400" spc="-55" dirty="0">
                <a:solidFill>
                  <a:srgbClr val="242424"/>
                </a:solidFill>
                <a:latin typeface="Trebuchet MS"/>
                <a:cs typeface="Trebuchet MS"/>
              </a:rPr>
              <a:t>foi </a:t>
            </a:r>
            <a:r>
              <a:rPr sz="1400" spc="50" dirty="0">
                <a:solidFill>
                  <a:srgbClr val="242424"/>
                </a:solidFill>
                <a:latin typeface="Trebuchet MS"/>
                <a:cs typeface="Trebuchet MS"/>
              </a:rPr>
              <a:t>o</a:t>
            </a:r>
            <a:r>
              <a:rPr sz="1400" spc="-75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1400" spc="-25" dirty="0">
                <a:solidFill>
                  <a:srgbClr val="242424"/>
                </a:solidFill>
                <a:latin typeface="Trebuchet MS"/>
                <a:cs typeface="Trebuchet MS"/>
              </a:rPr>
              <a:t>criador</a:t>
            </a:r>
            <a:r>
              <a:rPr sz="1400" spc="-8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1400" spc="35" dirty="0">
                <a:solidFill>
                  <a:srgbClr val="242424"/>
                </a:solidFill>
                <a:latin typeface="Trebuchet MS"/>
                <a:cs typeface="Trebuchet MS"/>
              </a:rPr>
              <a:t>do</a:t>
            </a:r>
            <a:r>
              <a:rPr sz="1400" spc="-75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1400" spc="-15" dirty="0">
                <a:solidFill>
                  <a:srgbClr val="242424"/>
                </a:solidFill>
                <a:latin typeface="Trebuchet MS"/>
                <a:cs typeface="Trebuchet MS"/>
              </a:rPr>
              <a:t>conceito</a:t>
            </a:r>
            <a:r>
              <a:rPr sz="1400" spc="-75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242424"/>
                </a:solidFill>
                <a:latin typeface="Trebuchet MS"/>
                <a:cs typeface="Trebuchet MS"/>
              </a:rPr>
              <a:t>Computação</a:t>
            </a:r>
            <a:r>
              <a:rPr sz="1400" spc="-90" dirty="0">
                <a:solidFill>
                  <a:srgbClr val="242424"/>
                </a:solidFill>
                <a:latin typeface="Trebuchet MS"/>
                <a:cs typeface="Trebuchet MS"/>
              </a:rPr>
              <a:t> </a:t>
            </a:r>
            <a:r>
              <a:rPr sz="1400" spc="5" dirty="0">
                <a:solidFill>
                  <a:srgbClr val="242424"/>
                </a:solidFill>
                <a:latin typeface="Trebuchet MS"/>
                <a:cs typeface="Trebuchet MS"/>
              </a:rPr>
              <a:t>Ubíqua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4669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5" dirty="0">
                <a:solidFill>
                  <a:srgbClr val="FF5621"/>
                </a:solidFill>
                <a:latin typeface="Verdana"/>
                <a:cs typeface="Verdana"/>
              </a:rPr>
              <a:t>ThingSpeak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8189" y="1106424"/>
            <a:ext cx="3986930" cy="3440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47815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40" dirty="0">
                <a:solidFill>
                  <a:srgbClr val="FF5621"/>
                </a:solidFill>
                <a:latin typeface="Verdana"/>
                <a:cs typeface="Verdana"/>
              </a:rPr>
              <a:t>Guardião</a:t>
            </a:r>
            <a:r>
              <a:rPr sz="3000" spc="-22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FF5621"/>
                </a:solidFill>
                <a:latin typeface="Verdana"/>
                <a:cs typeface="Verdana"/>
              </a:rPr>
              <a:t>Cloud</a:t>
            </a:r>
            <a:r>
              <a:rPr sz="3000" spc="-21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90" dirty="0">
                <a:solidFill>
                  <a:srgbClr val="FF5621"/>
                </a:solidFill>
                <a:latin typeface="Verdana"/>
                <a:cs typeface="Verdana"/>
              </a:rPr>
              <a:t>System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1727" y="1152143"/>
            <a:ext cx="7110983" cy="3982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9962" y="4496561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24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56047" y="1208532"/>
              <a:ext cx="3835907" cy="2878836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05383" y="1621662"/>
            <a:ext cx="2963545" cy="1184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040130" marR="5080" indent="-1028065">
              <a:lnSpc>
                <a:spcPct val="100000"/>
              </a:lnSpc>
              <a:spcBef>
                <a:spcPts val="105"/>
              </a:spcBef>
            </a:pPr>
            <a:r>
              <a:rPr sz="3800" spc="114" dirty="0">
                <a:solidFill>
                  <a:srgbClr val="FF5621"/>
                </a:solidFill>
                <a:latin typeface="Verdana"/>
                <a:cs typeface="Verdana"/>
              </a:rPr>
              <a:t>Desafios</a:t>
            </a:r>
            <a:r>
              <a:rPr sz="3800" spc="-31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160" dirty="0">
                <a:solidFill>
                  <a:srgbClr val="FF5621"/>
                </a:solidFill>
                <a:latin typeface="Verdana"/>
                <a:cs typeface="Verdana"/>
              </a:rPr>
              <a:t>da </a:t>
            </a:r>
            <a:r>
              <a:rPr sz="3800" spc="-132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235" dirty="0">
                <a:solidFill>
                  <a:srgbClr val="FF5621"/>
                </a:solidFill>
                <a:latin typeface="Verdana"/>
                <a:cs typeface="Verdana"/>
              </a:rPr>
              <a:t>IoT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3246120" cy="176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14" dirty="0">
                <a:solidFill>
                  <a:srgbClr val="FF5621"/>
                </a:solidFill>
                <a:latin typeface="Verdana"/>
                <a:cs typeface="Verdana"/>
              </a:rPr>
              <a:t>Segurança</a:t>
            </a:r>
            <a:endParaRPr sz="3000">
              <a:latin typeface="Verdana"/>
              <a:cs typeface="Verdana"/>
            </a:endParaRPr>
          </a:p>
          <a:p>
            <a:pPr marL="241300" marR="5080">
              <a:lnSpc>
                <a:spcPct val="170400"/>
              </a:lnSpc>
              <a:spcBef>
                <a:spcPts val="305"/>
              </a:spcBef>
            </a:pPr>
            <a:r>
              <a:rPr spc="-50" dirty="0">
                <a:solidFill>
                  <a:srgbClr val="666666"/>
                </a:solidFill>
              </a:rPr>
              <a:t>Privacidade; </a:t>
            </a:r>
            <a:r>
              <a:rPr spc="-45" dirty="0">
                <a:solidFill>
                  <a:srgbClr val="666666"/>
                </a:solidFill>
              </a:rPr>
              <a:t> </a:t>
            </a:r>
            <a:r>
              <a:rPr spc="35" dirty="0">
                <a:solidFill>
                  <a:srgbClr val="666666"/>
                </a:solidFill>
              </a:rPr>
              <a:t>Segurança</a:t>
            </a:r>
            <a:r>
              <a:rPr spc="-110" dirty="0">
                <a:solidFill>
                  <a:srgbClr val="666666"/>
                </a:solidFill>
              </a:rPr>
              <a:t> </a:t>
            </a:r>
            <a:r>
              <a:rPr spc="60" dirty="0">
                <a:solidFill>
                  <a:srgbClr val="666666"/>
                </a:solidFill>
              </a:rPr>
              <a:t>do</a:t>
            </a:r>
            <a:r>
              <a:rPr spc="-114" dirty="0">
                <a:solidFill>
                  <a:srgbClr val="666666"/>
                </a:solidFill>
              </a:rPr>
              <a:t> </a:t>
            </a:r>
            <a:r>
              <a:rPr spc="-50" dirty="0">
                <a:solidFill>
                  <a:srgbClr val="666666"/>
                </a:solidFill>
              </a:rPr>
              <a:t>usuário;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9150" y="2436114"/>
            <a:ext cx="3623945" cy="1490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28600">
              <a:lnSpc>
                <a:spcPct val="114999"/>
              </a:lnSpc>
              <a:spcBef>
                <a:spcPts val="100"/>
              </a:spcBef>
            </a:pPr>
            <a:r>
              <a:rPr sz="2400" spc="80" dirty="0">
                <a:solidFill>
                  <a:srgbClr val="666666"/>
                </a:solidFill>
                <a:latin typeface="Trebuchet MS"/>
                <a:cs typeface="Trebuchet MS"/>
              </a:rPr>
              <a:t>DDoS:</a:t>
            </a:r>
            <a:r>
              <a:rPr sz="2400" spc="-1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65" dirty="0">
                <a:solidFill>
                  <a:srgbClr val="666666"/>
                </a:solidFill>
                <a:latin typeface="Trebuchet MS"/>
                <a:cs typeface="Trebuchet MS"/>
              </a:rPr>
              <a:t>Negação</a:t>
            </a:r>
            <a:r>
              <a:rPr sz="2400" spc="-1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40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2400" spc="-1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-5" dirty="0">
                <a:solidFill>
                  <a:srgbClr val="666666"/>
                </a:solidFill>
                <a:latin typeface="Trebuchet MS"/>
                <a:cs typeface="Trebuchet MS"/>
              </a:rPr>
              <a:t>serviço </a:t>
            </a:r>
            <a:r>
              <a:rPr sz="2400" spc="-71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-75" dirty="0">
                <a:solidFill>
                  <a:srgbClr val="666666"/>
                </a:solidFill>
                <a:latin typeface="Trebuchet MS"/>
                <a:cs typeface="Trebuchet MS"/>
              </a:rPr>
              <a:t>distribuída;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30"/>
              </a:spcBef>
            </a:pPr>
            <a:r>
              <a:rPr sz="2400" dirty="0">
                <a:solidFill>
                  <a:srgbClr val="666666"/>
                </a:solidFill>
                <a:latin typeface="Trebuchet MS"/>
                <a:cs typeface="Trebuchet MS"/>
              </a:rPr>
              <a:t>Perda</a:t>
            </a:r>
            <a:r>
              <a:rPr sz="2400" spc="-12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2400" spc="-35" dirty="0">
                <a:solidFill>
                  <a:srgbClr val="666666"/>
                </a:solidFill>
                <a:latin typeface="Trebuchet MS"/>
                <a:cs typeface="Trebuchet MS"/>
              </a:rPr>
              <a:t>Financeira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5973" y="4888788"/>
            <a:ext cx="36899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Microsoft Sans Serif"/>
                <a:cs typeface="Microsoft Sans Serif"/>
              </a:rPr>
              <a:t>https://</a:t>
            </a:r>
            <a:r>
              <a:rPr sz="1400" spc="-5" dirty="0">
                <a:latin typeface="Microsoft Sans Serif"/>
                <a:cs typeface="Microsoft Sans Serif"/>
                <a:hlinkClick r:id="rId2"/>
              </a:rPr>
              <a:t>www.youtube.com/watch?v=f5ixLZIa1rk</a:t>
            </a:r>
            <a:endParaRPr sz="1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42915" y="1269491"/>
            <a:ext cx="4037076" cy="30266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187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14" dirty="0">
                <a:solidFill>
                  <a:srgbClr val="FF5621"/>
                </a:solidFill>
                <a:latin typeface="Verdana"/>
                <a:cs typeface="Verdana"/>
              </a:rPr>
              <a:t>Segurança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248" y="1313688"/>
            <a:ext cx="8223504" cy="3416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1875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14" dirty="0">
                <a:solidFill>
                  <a:srgbClr val="FF5621"/>
                </a:solidFill>
                <a:latin typeface="Verdana"/>
                <a:cs typeface="Verdana"/>
              </a:rPr>
              <a:t>Segurança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58923" y="1264919"/>
            <a:ext cx="5026152" cy="3774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1633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20" dirty="0">
                <a:solidFill>
                  <a:srgbClr val="FF5621"/>
                </a:solidFill>
                <a:latin typeface="Verdana"/>
                <a:cs typeface="Verdana"/>
              </a:rPr>
              <a:t>Video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072" y="1399032"/>
            <a:ext cx="5201412" cy="2924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17242" y="4689144"/>
            <a:ext cx="396430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Microsoft Sans Serif"/>
                <a:cs typeface="Microsoft Sans Serif"/>
              </a:rPr>
              <a:t>https://</a:t>
            </a:r>
            <a:r>
              <a:rPr sz="1400" spc="-5" dirty="0">
                <a:latin typeface="Microsoft Sans Serif"/>
                <a:cs typeface="Microsoft Sans Serif"/>
                <a:hlinkClick r:id="rId3"/>
              </a:rPr>
              <a:t>www.youtube.com/watch?v=MK0SrxBC1xs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1673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45" dirty="0">
                <a:solidFill>
                  <a:srgbClr val="FF5621"/>
                </a:solidFill>
                <a:latin typeface="Verdana"/>
                <a:cs typeface="Verdana"/>
              </a:rPr>
              <a:t>Padrões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352" y="1152144"/>
            <a:ext cx="7648956" cy="3578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72000" y="0"/>
            <a:ext cx="4572000" cy="5143500"/>
            <a:chOff x="4572000" y="0"/>
            <a:chExt cx="4572000" cy="5143500"/>
          </a:xfrm>
        </p:grpSpPr>
        <p:sp>
          <p:nvSpPr>
            <p:cNvPr id="3" name="object 3"/>
            <p:cNvSpPr/>
            <p:nvPr/>
          </p:nvSpPr>
          <p:spPr>
            <a:xfrm>
              <a:off x="4572000" y="0"/>
              <a:ext cx="4572000" cy="5143500"/>
            </a:xfrm>
            <a:custGeom>
              <a:avLst/>
              <a:gdLst/>
              <a:ahLst/>
              <a:cxnLst/>
              <a:rect l="l" t="t" r="r" b="b"/>
              <a:pathLst>
                <a:path w="4572000" h="5143500">
                  <a:moveTo>
                    <a:pt x="4572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4572000" y="5143500"/>
                  </a:lnTo>
                  <a:lnTo>
                    <a:pt x="4572000" y="0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029962" y="4496561"/>
              <a:ext cx="468630" cy="0"/>
            </a:xfrm>
            <a:custGeom>
              <a:avLst/>
              <a:gdLst/>
              <a:ahLst/>
              <a:cxnLst/>
              <a:rect l="l" t="t" r="r" b="b"/>
              <a:pathLst>
                <a:path w="468629">
                  <a:moveTo>
                    <a:pt x="0" y="0"/>
                  </a:moveTo>
                  <a:lnTo>
                    <a:pt x="468249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74208" y="765048"/>
              <a:ext cx="2953512" cy="361340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8515" y="2200478"/>
            <a:ext cx="3139440" cy="605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800" spc="390" dirty="0">
                <a:solidFill>
                  <a:srgbClr val="FF5621"/>
                </a:solidFill>
                <a:latin typeface="Verdana"/>
                <a:cs typeface="Verdana"/>
              </a:rPr>
              <a:t>E</a:t>
            </a:r>
            <a:r>
              <a:rPr sz="3800" spc="-24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130" dirty="0">
                <a:solidFill>
                  <a:srgbClr val="FF5621"/>
                </a:solidFill>
                <a:latin typeface="Verdana"/>
                <a:cs typeface="Verdana"/>
              </a:rPr>
              <a:t>no</a:t>
            </a:r>
            <a:r>
              <a:rPr sz="3800" spc="-25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800" spc="260" dirty="0">
                <a:solidFill>
                  <a:srgbClr val="FF5621"/>
                </a:solidFill>
                <a:latin typeface="Verdana"/>
                <a:cs typeface="Verdana"/>
              </a:rPr>
              <a:t>Brasil?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53797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85" dirty="0">
                <a:solidFill>
                  <a:srgbClr val="FF5621"/>
                </a:solidFill>
                <a:latin typeface="Verdana"/>
                <a:cs typeface="Verdana"/>
              </a:rPr>
              <a:t>Sensor</a:t>
            </a:r>
            <a:r>
              <a:rPr sz="3000" spc="-18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35" dirty="0">
                <a:solidFill>
                  <a:srgbClr val="FF5621"/>
                </a:solidFill>
                <a:latin typeface="Verdana"/>
                <a:cs typeface="Verdana"/>
              </a:rPr>
              <a:t>de</a:t>
            </a:r>
            <a:r>
              <a:rPr sz="3000" spc="-16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20" dirty="0">
                <a:solidFill>
                  <a:srgbClr val="FF5621"/>
                </a:solidFill>
                <a:latin typeface="Verdana"/>
                <a:cs typeface="Verdana"/>
              </a:rPr>
              <a:t>Qualidade</a:t>
            </a:r>
            <a:r>
              <a:rPr sz="3000" spc="-204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65" dirty="0">
                <a:solidFill>
                  <a:srgbClr val="FF5621"/>
                </a:solidFill>
                <a:latin typeface="Verdana"/>
                <a:cs typeface="Verdana"/>
              </a:rPr>
              <a:t>do</a:t>
            </a:r>
            <a:r>
              <a:rPr sz="3000" spc="-18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325" dirty="0">
                <a:solidFill>
                  <a:srgbClr val="FF5621"/>
                </a:solidFill>
                <a:latin typeface="Verdana"/>
                <a:cs typeface="Verdana"/>
              </a:rPr>
              <a:t>Ar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" y="1981200"/>
            <a:ext cx="4564380" cy="26929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09032" y="1950720"/>
            <a:ext cx="3736848" cy="27523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39" y="4777841"/>
            <a:ext cx="772858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spc="-5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Microsoft Sans Serif"/>
                <a:cs typeface="Microsoft Sans Serif"/>
                <a:hlinkClick r:id="rId4"/>
              </a:rPr>
              <a:t>http://codigourbano.org/primeiro-sensor-independente-para-monitorar-poluicao-e-instalado-em-sp/</a:t>
            </a:r>
            <a:endParaRPr sz="1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78701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40" dirty="0">
                <a:solidFill>
                  <a:srgbClr val="FF5621"/>
                </a:solidFill>
                <a:latin typeface="Verdana"/>
                <a:cs typeface="Verdana"/>
              </a:rPr>
              <a:t>Mark</a:t>
            </a:r>
            <a:r>
              <a:rPr sz="3000" spc="-24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245" dirty="0">
                <a:solidFill>
                  <a:srgbClr val="FF5621"/>
                </a:solidFill>
                <a:latin typeface="Verdana"/>
                <a:cs typeface="Verdana"/>
              </a:rPr>
              <a:t>Waiser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197438"/>
            <a:ext cx="8365490" cy="6572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  <a:tabLst>
                <a:tab pos="675005" algn="l"/>
                <a:tab pos="1353820" algn="l"/>
                <a:tab pos="2458720" algn="l"/>
                <a:tab pos="3937000" algn="l"/>
                <a:tab pos="4450715" algn="l"/>
                <a:tab pos="5199380" algn="l"/>
                <a:tab pos="5769610" algn="l"/>
                <a:tab pos="7005955" algn="l"/>
                <a:tab pos="7694295" algn="l"/>
              </a:tabLst>
            </a:pPr>
            <a:r>
              <a:rPr sz="1800" spc="-254" dirty="0">
                <a:latin typeface="Trebuchet MS"/>
                <a:cs typeface="Trebuchet MS"/>
              </a:rPr>
              <a:t>“</a:t>
            </a:r>
            <a:r>
              <a:rPr sz="1800" spc="-30" dirty="0">
                <a:latin typeface="Trebuchet MS"/>
                <a:cs typeface="Trebuchet MS"/>
              </a:rPr>
              <a:t>T</a:t>
            </a:r>
            <a:r>
              <a:rPr sz="1800" spc="20" dirty="0">
                <a:latin typeface="Trebuchet MS"/>
                <a:cs typeface="Trebuchet MS"/>
              </a:rPr>
              <a:t>he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15" dirty="0">
                <a:latin typeface="Trebuchet MS"/>
                <a:cs typeface="Trebuchet MS"/>
              </a:rPr>
              <a:t>most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50" dirty="0">
                <a:latin typeface="Trebuchet MS"/>
                <a:cs typeface="Trebuchet MS"/>
              </a:rPr>
              <a:t>p</a:t>
            </a:r>
            <a:r>
              <a:rPr sz="1800" spc="-45" dirty="0">
                <a:latin typeface="Trebuchet MS"/>
                <a:cs typeface="Trebuchet MS"/>
              </a:rPr>
              <a:t>r</a:t>
            </a:r>
            <a:r>
              <a:rPr sz="1800" spc="-5" dirty="0">
                <a:latin typeface="Trebuchet MS"/>
                <a:cs typeface="Trebuchet MS"/>
              </a:rPr>
              <a:t>ofo</a:t>
            </a:r>
            <a:r>
              <a:rPr sz="1800" spc="-20" dirty="0">
                <a:latin typeface="Trebuchet MS"/>
                <a:cs typeface="Trebuchet MS"/>
              </a:rPr>
              <a:t>u</a:t>
            </a:r>
            <a:r>
              <a:rPr sz="1800" spc="20" dirty="0">
                <a:latin typeface="Trebuchet MS"/>
                <a:cs typeface="Trebuchet MS"/>
              </a:rPr>
              <a:t>nd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65" dirty="0">
                <a:latin typeface="Trebuchet MS"/>
                <a:cs typeface="Trebuchet MS"/>
              </a:rPr>
              <a:t>t</a:t>
            </a:r>
            <a:r>
              <a:rPr sz="1800" spc="-100" dirty="0">
                <a:latin typeface="Trebuchet MS"/>
                <a:cs typeface="Trebuchet MS"/>
              </a:rPr>
              <a:t>e</a:t>
            </a:r>
            <a:r>
              <a:rPr sz="1800" spc="5" dirty="0">
                <a:latin typeface="Trebuchet MS"/>
                <a:cs typeface="Trebuchet MS"/>
              </a:rPr>
              <a:t>c</a:t>
            </a:r>
            <a:r>
              <a:rPr sz="1800" spc="-10" dirty="0">
                <a:latin typeface="Trebuchet MS"/>
                <a:cs typeface="Trebuchet MS"/>
              </a:rPr>
              <a:t>h</a:t>
            </a:r>
            <a:r>
              <a:rPr sz="1800" spc="-5" dirty="0">
                <a:latin typeface="Trebuchet MS"/>
                <a:cs typeface="Trebuchet MS"/>
              </a:rPr>
              <a:t>n</a:t>
            </a:r>
            <a:r>
              <a:rPr sz="1800" spc="-40" dirty="0">
                <a:latin typeface="Trebuchet MS"/>
                <a:cs typeface="Trebuchet MS"/>
              </a:rPr>
              <a:t>o</a:t>
            </a:r>
            <a:r>
              <a:rPr sz="1800" spc="-35" dirty="0">
                <a:latin typeface="Trebuchet MS"/>
                <a:cs typeface="Trebuchet MS"/>
              </a:rPr>
              <a:t>l</a:t>
            </a:r>
            <a:r>
              <a:rPr sz="1800" spc="25" dirty="0">
                <a:latin typeface="Trebuchet MS"/>
                <a:cs typeface="Trebuchet MS"/>
              </a:rPr>
              <a:t>ogie</a:t>
            </a:r>
            <a:r>
              <a:rPr sz="1800" spc="105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60" dirty="0">
                <a:latin typeface="Trebuchet MS"/>
                <a:cs typeface="Trebuchet MS"/>
              </a:rPr>
              <a:t>a</a:t>
            </a:r>
            <a:r>
              <a:rPr sz="1800" spc="-55" dirty="0">
                <a:latin typeface="Trebuchet MS"/>
                <a:cs typeface="Trebuchet MS"/>
              </a:rPr>
              <a:t>r</a:t>
            </a:r>
            <a:r>
              <a:rPr sz="1800" spc="30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35" dirty="0">
                <a:latin typeface="Trebuchet MS"/>
                <a:cs typeface="Trebuchet MS"/>
              </a:rPr>
              <a:t>th</a:t>
            </a:r>
            <a:r>
              <a:rPr sz="1800" spc="-55" dirty="0">
                <a:latin typeface="Trebuchet MS"/>
                <a:cs typeface="Trebuchet MS"/>
              </a:rPr>
              <a:t>o</a:t>
            </a:r>
            <a:r>
              <a:rPr sz="1800" spc="70" dirty="0">
                <a:latin typeface="Trebuchet MS"/>
                <a:cs typeface="Trebuchet MS"/>
              </a:rPr>
              <a:t>se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55" dirty="0">
                <a:latin typeface="Trebuchet MS"/>
                <a:cs typeface="Trebuchet MS"/>
              </a:rPr>
              <a:t>th</a:t>
            </a:r>
            <a:r>
              <a:rPr sz="1800" spc="-80" dirty="0">
                <a:latin typeface="Trebuchet MS"/>
                <a:cs typeface="Trebuchet MS"/>
              </a:rPr>
              <a:t>a</a:t>
            </a:r>
            <a:r>
              <a:rPr sz="1800" spc="-185" dirty="0">
                <a:latin typeface="Trebuchet MS"/>
                <a:cs typeface="Trebuchet MS"/>
              </a:rPr>
              <a:t>t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10" dirty="0">
                <a:latin typeface="Trebuchet MS"/>
                <a:cs typeface="Trebuchet MS"/>
              </a:rPr>
              <a:t>di</a:t>
            </a:r>
            <a:r>
              <a:rPr sz="1800" spc="-5" dirty="0">
                <a:latin typeface="Trebuchet MS"/>
                <a:cs typeface="Trebuchet MS"/>
              </a:rPr>
              <a:t>s</a:t>
            </a:r>
            <a:r>
              <a:rPr sz="1800" spc="20" dirty="0">
                <a:latin typeface="Trebuchet MS"/>
                <a:cs typeface="Trebuchet MS"/>
              </a:rPr>
              <a:t>app</a:t>
            </a:r>
            <a:r>
              <a:rPr sz="1800" spc="10" dirty="0">
                <a:latin typeface="Trebuchet MS"/>
                <a:cs typeface="Trebuchet MS"/>
              </a:rPr>
              <a:t>e</a:t>
            </a:r>
            <a:r>
              <a:rPr sz="1800" spc="-60" dirty="0">
                <a:latin typeface="Trebuchet MS"/>
                <a:cs typeface="Trebuchet MS"/>
              </a:rPr>
              <a:t>a</a:t>
            </a:r>
            <a:r>
              <a:rPr sz="1800" spc="-55" dirty="0">
                <a:latin typeface="Trebuchet MS"/>
                <a:cs typeface="Trebuchet MS"/>
              </a:rPr>
              <a:t>r</a:t>
            </a:r>
            <a:r>
              <a:rPr sz="1800" spc="-250" dirty="0">
                <a:latin typeface="Trebuchet MS"/>
                <a:cs typeface="Trebuchet MS"/>
              </a:rPr>
              <a:t>.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30" dirty="0">
                <a:latin typeface="Trebuchet MS"/>
                <a:cs typeface="Trebuchet MS"/>
              </a:rPr>
              <a:t>T</a:t>
            </a:r>
            <a:r>
              <a:rPr sz="1800" spc="20" dirty="0">
                <a:latin typeface="Trebuchet MS"/>
                <a:cs typeface="Trebuchet MS"/>
              </a:rPr>
              <a:t>h</a:t>
            </a:r>
            <a:r>
              <a:rPr sz="1800" spc="25" dirty="0">
                <a:latin typeface="Trebuchet MS"/>
                <a:cs typeface="Trebuchet MS"/>
              </a:rPr>
              <a:t>e</a:t>
            </a:r>
            <a:r>
              <a:rPr sz="1800" spc="-5" dirty="0">
                <a:latin typeface="Trebuchet MS"/>
                <a:cs typeface="Trebuchet MS"/>
              </a:rPr>
              <a:t>y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5" dirty="0">
                <a:latin typeface="Trebuchet MS"/>
                <a:cs typeface="Trebuchet MS"/>
              </a:rPr>
              <a:t>w</a:t>
            </a:r>
            <a:r>
              <a:rPr sz="1800" spc="-5" dirty="0">
                <a:latin typeface="Trebuchet MS"/>
                <a:cs typeface="Trebuchet MS"/>
              </a:rPr>
              <a:t>e</a:t>
            </a:r>
            <a:r>
              <a:rPr sz="1800" spc="5" dirty="0">
                <a:latin typeface="Trebuchet MS"/>
                <a:cs typeface="Trebuchet MS"/>
              </a:rPr>
              <a:t>a</a:t>
            </a:r>
            <a:r>
              <a:rPr sz="1800" spc="-10" dirty="0">
                <a:latin typeface="Trebuchet MS"/>
                <a:cs typeface="Trebuchet MS"/>
              </a:rPr>
              <a:t>v</a:t>
            </a:r>
            <a:r>
              <a:rPr sz="1800" spc="30" dirty="0"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1800" spc="-10" dirty="0">
                <a:latin typeface="Trebuchet MS"/>
                <a:cs typeface="Trebuchet MS"/>
              </a:rPr>
              <a:t>themselves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into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50" dirty="0">
                <a:latin typeface="Trebuchet MS"/>
                <a:cs typeface="Trebuchet MS"/>
              </a:rPr>
              <a:t>the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60" dirty="0">
                <a:latin typeface="Trebuchet MS"/>
                <a:cs typeface="Trebuchet MS"/>
              </a:rPr>
              <a:t>fabric </a:t>
            </a:r>
            <a:r>
              <a:rPr sz="1800" spc="-50" dirty="0">
                <a:latin typeface="Trebuchet MS"/>
                <a:cs typeface="Trebuchet MS"/>
              </a:rPr>
              <a:t>of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10" dirty="0">
                <a:latin typeface="Trebuchet MS"/>
                <a:cs typeface="Trebuchet MS"/>
              </a:rPr>
              <a:t>everyday</a:t>
            </a:r>
            <a:r>
              <a:rPr sz="1800" spc="-35" dirty="0">
                <a:latin typeface="Trebuchet MS"/>
                <a:cs typeface="Trebuchet MS"/>
              </a:rPr>
              <a:t> </a:t>
            </a:r>
            <a:r>
              <a:rPr sz="1800" spc="-90" dirty="0">
                <a:latin typeface="Trebuchet MS"/>
                <a:cs typeface="Trebuchet MS"/>
              </a:rPr>
              <a:t>life</a:t>
            </a:r>
            <a:r>
              <a:rPr sz="1800" spc="-80" dirty="0">
                <a:latin typeface="Trebuchet MS"/>
                <a:cs typeface="Trebuchet MS"/>
              </a:rPr>
              <a:t> until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-40" dirty="0">
                <a:latin typeface="Trebuchet MS"/>
                <a:cs typeface="Trebuchet MS"/>
              </a:rPr>
              <a:t>they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30" dirty="0">
                <a:latin typeface="Trebuchet MS"/>
                <a:cs typeface="Trebuchet MS"/>
              </a:rPr>
              <a:t>are</a:t>
            </a:r>
            <a:r>
              <a:rPr sz="1800" spc="-65" dirty="0">
                <a:latin typeface="Trebuchet MS"/>
                <a:cs typeface="Trebuchet MS"/>
              </a:rPr>
              <a:t> </a:t>
            </a:r>
            <a:r>
              <a:rPr sz="1800" spc="-20" dirty="0">
                <a:latin typeface="Trebuchet MS"/>
                <a:cs typeface="Trebuchet MS"/>
              </a:rPr>
              <a:t>indistinguishable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spc="-65" dirty="0">
                <a:latin typeface="Trebuchet MS"/>
                <a:cs typeface="Trebuchet MS"/>
              </a:rPr>
              <a:t>from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200" dirty="0">
                <a:latin typeface="Trebuchet MS"/>
                <a:cs typeface="Trebuchet MS"/>
              </a:rPr>
              <a:t>it.”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2551937"/>
            <a:ext cx="8364855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489584" algn="l"/>
                <a:tab pos="1774189" algn="l"/>
                <a:tab pos="2367280" algn="l"/>
                <a:tab pos="3509010" algn="l"/>
                <a:tab pos="3997960" algn="l"/>
                <a:tab pos="4911090" algn="l"/>
                <a:tab pos="5426710" algn="l"/>
                <a:tab pos="6976745" algn="l"/>
                <a:tab pos="8096884" algn="l"/>
              </a:tabLst>
            </a:pPr>
            <a:r>
              <a:rPr sz="1800" spc="-254" dirty="0">
                <a:latin typeface="Trebuchet MS"/>
                <a:cs typeface="Trebuchet MS"/>
              </a:rPr>
              <a:t>“</a:t>
            </a:r>
            <a:r>
              <a:rPr sz="1800" spc="114" dirty="0">
                <a:latin typeface="Trebuchet MS"/>
                <a:cs typeface="Trebuchet MS"/>
              </a:rPr>
              <a:t>As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65" dirty="0">
                <a:latin typeface="Trebuchet MS"/>
                <a:cs typeface="Trebuchet MS"/>
              </a:rPr>
              <a:t>t</a:t>
            </a:r>
            <a:r>
              <a:rPr sz="1800" spc="-100" dirty="0">
                <a:latin typeface="Trebuchet MS"/>
                <a:cs typeface="Trebuchet MS"/>
              </a:rPr>
              <a:t>e</a:t>
            </a:r>
            <a:r>
              <a:rPr sz="1800" spc="20" dirty="0">
                <a:latin typeface="Trebuchet MS"/>
                <a:cs typeface="Trebuchet MS"/>
              </a:rPr>
              <a:t>cn</a:t>
            </a:r>
            <a:r>
              <a:rPr sz="1800" spc="10" dirty="0">
                <a:latin typeface="Trebuchet MS"/>
                <a:cs typeface="Trebuchet MS"/>
              </a:rPr>
              <a:t>o</a:t>
            </a:r>
            <a:r>
              <a:rPr sz="1800" spc="-140" dirty="0">
                <a:latin typeface="Trebuchet MS"/>
                <a:cs typeface="Trebuchet MS"/>
              </a:rPr>
              <a:t>l</a:t>
            </a:r>
            <a:r>
              <a:rPr sz="1800" spc="20" dirty="0">
                <a:latin typeface="Trebuchet MS"/>
                <a:cs typeface="Trebuchet MS"/>
              </a:rPr>
              <a:t>ogi</a:t>
            </a:r>
            <a:r>
              <a:rPr sz="1800" spc="15" dirty="0">
                <a:latin typeface="Trebuchet MS"/>
                <a:cs typeface="Trebuchet MS"/>
              </a:rPr>
              <a:t>a</a:t>
            </a:r>
            <a:r>
              <a:rPr sz="1800" spc="105" dirty="0">
                <a:latin typeface="Trebuchet MS"/>
                <a:cs typeface="Trebuchet MS"/>
              </a:rPr>
              <a:t>s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10" dirty="0">
                <a:latin typeface="Trebuchet MS"/>
                <a:cs typeface="Trebuchet MS"/>
              </a:rPr>
              <a:t>mais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50" dirty="0">
                <a:latin typeface="Trebuchet MS"/>
                <a:cs typeface="Trebuchet MS"/>
              </a:rPr>
              <a:t>pro</a:t>
            </a:r>
            <a:r>
              <a:rPr sz="1800" spc="-45" dirty="0">
                <a:latin typeface="Trebuchet MS"/>
                <a:cs typeface="Trebuchet MS"/>
              </a:rPr>
              <a:t>f</a:t>
            </a:r>
            <a:r>
              <a:rPr sz="1800" spc="15" dirty="0">
                <a:latin typeface="Trebuchet MS"/>
                <a:cs typeface="Trebuchet MS"/>
              </a:rPr>
              <a:t>un</a:t>
            </a:r>
            <a:r>
              <a:rPr sz="1800" spc="5" dirty="0">
                <a:latin typeface="Trebuchet MS"/>
                <a:cs typeface="Trebuchet MS"/>
              </a:rPr>
              <a:t>d</a:t>
            </a:r>
            <a:r>
              <a:rPr sz="1800" spc="55" dirty="0">
                <a:latin typeface="Trebuchet MS"/>
                <a:cs typeface="Trebuchet MS"/>
              </a:rPr>
              <a:t>as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55" dirty="0">
                <a:latin typeface="Trebuchet MS"/>
                <a:cs typeface="Trebuchet MS"/>
              </a:rPr>
              <a:t>são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10" dirty="0">
                <a:latin typeface="Trebuchet MS"/>
                <a:cs typeface="Trebuchet MS"/>
              </a:rPr>
              <a:t>a</a:t>
            </a:r>
            <a:r>
              <a:rPr sz="1800" dirty="0">
                <a:latin typeface="Trebuchet MS"/>
                <a:cs typeface="Trebuchet MS"/>
              </a:rPr>
              <a:t>q</a:t>
            </a:r>
            <a:r>
              <a:rPr sz="1800" spc="-35" dirty="0">
                <a:latin typeface="Trebuchet MS"/>
                <a:cs typeface="Trebuchet MS"/>
              </a:rPr>
              <a:t>uel</a:t>
            </a:r>
            <a:r>
              <a:rPr sz="1800" spc="55" dirty="0">
                <a:latin typeface="Trebuchet MS"/>
                <a:cs typeface="Trebuchet MS"/>
              </a:rPr>
              <a:t>as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15" dirty="0">
                <a:latin typeface="Trebuchet MS"/>
                <a:cs typeface="Trebuchet MS"/>
              </a:rPr>
              <a:t>q</a:t>
            </a:r>
            <a:r>
              <a:rPr sz="1800" spc="10" dirty="0">
                <a:latin typeface="Trebuchet MS"/>
                <a:cs typeface="Trebuchet MS"/>
              </a:rPr>
              <a:t>u</a:t>
            </a:r>
            <a:r>
              <a:rPr sz="1800" spc="30" dirty="0">
                <a:latin typeface="Trebuchet MS"/>
                <a:cs typeface="Trebuchet MS"/>
              </a:rPr>
              <a:t>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30" dirty="0">
                <a:latin typeface="Trebuchet MS"/>
                <a:cs typeface="Trebuchet MS"/>
              </a:rPr>
              <a:t>d</a:t>
            </a:r>
            <a:r>
              <a:rPr sz="1800" spc="20" dirty="0">
                <a:latin typeface="Trebuchet MS"/>
                <a:cs typeface="Trebuchet MS"/>
              </a:rPr>
              <a:t>e</a:t>
            </a:r>
            <a:r>
              <a:rPr sz="1800" spc="5" dirty="0">
                <a:latin typeface="Trebuchet MS"/>
                <a:cs typeface="Trebuchet MS"/>
              </a:rPr>
              <a:t>sapa</a:t>
            </a:r>
            <a:r>
              <a:rPr sz="1800" spc="10" dirty="0">
                <a:latin typeface="Trebuchet MS"/>
                <a:cs typeface="Trebuchet MS"/>
              </a:rPr>
              <a:t>r</a:t>
            </a:r>
            <a:r>
              <a:rPr sz="1800" spc="20" dirty="0">
                <a:latin typeface="Trebuchet MS"/>
                <a:cs typeface="Trebuchet MS"/>
              </a:rPr>
              <a:t>e</a:t>
            </a:r>
            <a:r>
              <a:rPr sz="1800" spc="15" dirty="0">
                <a:latin typeface="Trebuchet MS"/>
                <a:cs typeface="Trebuchet MS"/>
              </a:rPr>
              <a:t>c</a:t>
            </a:r>
            <a:r>
              <a:rPr sz="1800" spc="5" dirty="0">
                <a:latin typeface="Trebuchet MS"/>
                <a:cs typeface="Trebuchet MS"/>
              </a:rPr>
              <a:t>e</a:t>
            </a:r>
            <a:r>
              <a:rPr sz="1800" spc="-40" dirty="0">
                <a:latin typeface="Trebuchet MS"/>
                <a:cs typeface="Trebuchet MS"/>
              </a:rPr>
              <a:t>m</a:t>
            </a:r>
            <a:r>
              <a:rPr sz="1800" spc="-250" dirty="0">
                <a:latin typeface="Trebuchet MS"/>
                <a:cs typeface="Trebuchet MS"/>
              </a:rPr>
              <a:t>.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-20" dirty="0">
                <a:latin typeface="Trebuchet MS"/>
                <a:cs typeface="Trebuchet MS"/>
              </a:rPr>
              <a:t>T</a:t>
            </a:r>
            <a:r>
              <a:rPr sz="1800" spc="20" dirty="0">
                <a:latin typeface="Trebuchet MS"/>
                <a:cs typeface="Trebuchet MS"/>
              </a:rPr>
              <a:t>e</a:t>
            </a:r>
            <a:r>
              <a:rPr sz="1800" spc="-5" dirty="0">
                <a:latin typeface="Trebuchet MS"/>
                <a:cs typeface="Trebuchet MS"/>
              </a:rPr>
              <a:t>cem</a:t>
            </a:r>
            <a:r>
              <a:rPr sz="1800" spc="-125" dirty="0">
                <a:latin typeface="Trebuchet MS"/>
                <a:cs typeface="Trebuchet MS"/>
              </a:rPr>
              <a:t>-</a:t>
            </a:r>
            <a:r>
              <a:rPr sz="1800" spc="70" dirty="0">
                <a:latin typeface="Trebuchet MS"/>
                <a:cs typeface="Trebuchet MS"/>
              </a:rPr>
              <a:t>se</a:t>
            </a:r>
            <a:r>
              <a:rPr sz="1800" dirty="0">
                <a:latin typeface="Trebuchet MS"/>
                <a:cs typeface="Trebuchet MS"/>
              </a:rPr>
              <a:t>	</a:t>
            </a:r>
            <a:r>
              <a:rPr sz="1800" spc="15" dirty="0">
                <a:latin typeface="Trebuchet MS"/>
                <a:cs typeface="Trebuchet MS"/>
              </a:rPr>
              <a:t>no  </a:t>
            </a:r>
            <a:r>
              <a:rPr sz="1800" spc="-30" dirty="0">
                <a:latin typeface="Trebuchet MS"/>
                <a:cs typeface="Trebuchet MS"/>
              </a:rPr>
              <a:t>tecido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15" dirty="0">
                <a:latin typeface="Trebuchet MS"/>
                <a:cs typeface="Trebuchet MS"/>
              </a:rPr>
              <a:t>da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vida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-35" dirty="0">
                <a:latin typeface="Trebuchet MS"/>
                <a:cs typeface="Trebuchet MS"/>
              </a:rPr>
              <a:t>cotidiana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-55" dirty="0">
                <a:latin typeface="Trebuchet MS"/>
                <a:cs typeface="Trebuchet MS"/>
              </a:rPr>
              <a:t>até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20" dirty="0">
                <a:latin typeface="Trebuchet MS"/>
                <a:cs typeface="Trebuchet MS"/>
              </a:rPr>
              <a:t>que</a:t>
            </a:r>
            <a:r>
              <a:rPr sz="1800" spc="-100" dirty="0">
                <a:latin typeface="Trebuchet MS"/>
                <a:cs typeface="Trebuchet MS"/>
              </a:rPr>
              <a:t> </a:t>
            </a:r>
            <a:r>
              <a:rPr sz="1800" spc="5" dirty="0">
                <a:latin typeface="Trebuchet MS"/>
                <a:cs typeface="Trebuchet MS"/>
              </a:rPr>
              <a:t>eles</a:t>
            </a:r>
            <a:r>
              <a:rPr sz="1800" spc="-75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são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indistinguíveis</a:t>
            </a:r>
            <a:r>
              <a:rPr sz="1800" spc="-105" dirty="0">
                <a:latin typeface="Trebuchet MS"/>
                <a:cs typeface="Trebuchet MS"/>
              </a:rPr>
              <a:t> </a:t>
            </a:r>
            <a:r>
              <a:rPr sz="1800" dirty="0">
                <a:latin typeface="Trebuchet MS"/>
                <a:cs typeface="Trebuchet MS"/>
              </a:rPr>
              <a:t>a</a:t>
            </a:r>
            <a:r>
              <a:rPr sz="1800" spc="-70" dirty="0">
                <a:latin typeface="Trebuchet MS"/>
                <a:cs typeface="Trebuchet MS"/>
              </a:rPr>
              <a:t> </a:t>
            </a:r>
            <a:r>
              <a:rPr sz="1800" spc="-85" dirty="0">
                <a:latin typeface="Trebuchet MS"/>
                <a:cs typeface="Trebuchet MS"/>
              </a:rPr>
              <a:t>partir</a:t>
            </a:r>
            <a:r>
              <a:rPr sz="1800" spc="-80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dele"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32670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5" dirty="0">
                <a:solidFill>
                  <a:srgbClr val="FF5621"/>
                </a:solidFill>
                <a:latin typeface="Verdana"/>
                <a:cs typeface="Verdana"/>
              </a:rPr>
              <a:t>Onde</a:t>
            </a:r>
            <a:r>
              <a:rPr sz="3000" spc="-22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35" dirty="0">
                <a:solidFill>
                  <a:srgbClr val="FF5621"/>
                </a:solidFill>
                <a:latin typeface="Verdana"/>
                <a:cs typeface="Verdana"/>
              </a:rPr>
              <a:t>aprender?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238834"/>
            <a:ext cx="3663950" cy="8204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IoT</a:t>
            </a:r>
            <a:r>
              <a:rPr sz="1800" spc="-12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Comic</a:t>
            </a:r>
            <a:r>
              <a:rPr sz="1800" spc="-13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60" dirty="0">
                <a:solidFill>
                  <a:srgbClr val="666666"/>
                </a:solidFill>
                <a:latin typeface="Trebuchet MS"/>
                <a:cs typeface="Trebuchet MS"/>
              </a:rPr>
              <a:t>Book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935"/>
              </a:spcBef>
            </a:pPr>
            <a:r>
              <a:rPr sz="1800" spc="-60" dirty="0">
                <a:solidFill>
                  <a:srgbClr val="666666"/>
                </a:solidFill>
                <a:latin typeface="Trebuchet MS"/>
                <a:cs typeface="Trebuchet MS"/>
              </a:rPr>
              <a:t>Gratuito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com</a:t>
            </a:r>
            <a:r>
              <a:rPr sz="1800" spc="-10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versão</a:t>
            </a:r>
            <a:r>
              <a:rPr sz="1800" spc="-5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Trebuchet MS"/>
                <a:cs typeface="Trebuchet MS"/>
              </a:rPr>
              <a:t>em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português</a:t>
            </a:r>
            <a:r>
              <a:rPr sz="1800" spc="-8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240" dirty="0">
                <a:solidFill>
                  <a:srgbClr val="666666"/>
                </a:solidFill>
                <a:latin typeface="Trebuchet MS"/>
                <a:cs typeface="Trebuchet MS"/>
              </a:rPr>
              <a:t>;)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550" y="2795777"/>
            <a:ext cx="2411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65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Trebuchet MS"/>
                <a:cs typeface="Trebuchet MS"/>
                <a:hlinkClick r:id="rId2"/>
              </a:rPr>
              <a:t>http:</a:t>
            </a:r>
            <a:r>
              <a:rPr sz="1800" u="sng" spc="-200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Trebuchet MS"/>
                <a:cs typeface="Trebuchet MS"/>
                <a:hlinkClick r:id="rId2"/>
              </a:rPr>
              <a:t>/</a:t>
            </a:r>
            <a:r>
              <a:rPr sz="1800" u="sng" spc="-70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Trebuchet MS"/>
                <a:cs typeface="Trebuchet MS"/>
                <a:hlinkClick r:id="rId2"/>
              </a:rPr>
              <a:t>/iotcomic</a:t>
            </a:r>
            <a:r>
              <a:rPr sz="1800" u="sng" spc="-90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Trebuchet MS"/>
                <a:cs typeface="Trebuchet MS"/>
                <a:hlinkClick r:id="rId2"/>
              </a:rPr>
              <a:t>b</a:t>
            </a:r>
            <a:r>
              <a:rPr sz="1800" u="sng" spc="60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1800" u="sng" spc="50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Trebuchet MS"/>
                <a:cs typeface="Trebuchet MS"/>
                <a:hlinkClick r:id="rId2"/>
              </a:rPr>
              <a:t>o</a:t>
            </a:r>
            <a:r>
              <a:rPr sz="1800" u="sng" spc="-135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Trebuchet MS"/>
                <a:cs typeface="Trebuchet MS"/>
                <a:hlinkClick r:id="rId2"/>
              </a:rPr>
              <a:t>k</a:t>
            </a:r>
            <a:r>
              <a:rPr sz="1800" u="sng" spc="-110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Trebuchet MS"/>
                <a:cs typeface="Trebuchet MS"/>
                <a:hlinkClick r:id="rId2"/>
              </a:rPr>
              <a:t>.</a:t>
            </a:r>
            <a:r>
              <a:rPr sz="1800" u="sng" spc="-85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Trebuchet MS"/>
                <a:cs typeface="Trebuchet MS"/>
                <a:hlinkClick r:id="rId2"/>
              </a:rPr>
              <a:t>org/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08576" y="140207"/>
            <a:ext cx="3733800" cy="4863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550" y="488950"/>
            <a:ext cx="33293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0" dirty="0">
                <a:solidFill>
                  <a:srgbClr val="FF5621"/>
                </a:solidFill>
                <a:latin typeface="Verdana"/>
                <a:cs typeface="Verdana"/>
              </a:rPr>
              <a:t>Faça</a:t>
            </a:r>
            <a:r>
              <a:rPr sz="3000" spc="-19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45" dirty="0">
                <a:solidFill>
                  <a:srgbClr val="FF5621"/>
                </a:solidFill>
                <a:latin typeface="Verdana"/>
                <a:cs typeface="Verdana"/>
              </a:rPr>
              <a:t>seu</a:t>
            </a:r>
            <a:r>
              <a:rPr sz="3000" spc="-20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FF5621"/>
                </a:solidFill>
                <a:latin typeface="Verdana"/>
                <a:cs typeface="Verdana"/>
              </a:rPr>
              <a:t>projeto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238834"/>
            <a:ext cx="47371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25" dirty="0">
                <a:solidFill>
                  <a:srgbClr val="666666"/>
                </a:solidFill>
                <a:latin typeface="Trebuchet MS"/>
                <a:cs typeface="Trebuchet MS"/>
              </a:rPr>
              <a:t>Diversos</a:t>
            </a:r>
            <a:r>
              <a:rPr sz="18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Trebuchet MS"/>
                <a:cs typeface="Trebuchet MS"/>
              </a:rPr>
              <a:t>exemplos</a:t>
            </a:r>
            <a:r>
              <a:rPr sz="1800" spc="-9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Trebuchet MS"/>
                <a:cs typeface="Trebuchet MS"/>
              </a:rPr>
              <a:t>de</a:t>
            </a:r>
            <a:r>
              <a:rPr sz="1800" spc="-75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-35" dirty="0">
                <a:solidFill>
                  <a:srgbClr val="666666"/>
                </a:solidFill>
                <a:latin typeface="Trebuchet MS"/>
                <a:cs typeface="Trebuchet MS"/>
              </a:rPr>
              <a:t>projetos</a:t>
            </a:r>
            <a:r>
              <a:rPr sz="1800" spc="-10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35" dirty="0">
                <a:solidFill>
                  <a:srgbClr val="666666"/>
                </a:solidFill>
                <a:latin typeface="Trebuchet MS"/>
                <a:cs typeface="Trebuchet MS"/>
              </a:rPr>
              <a:t>no</a:t>
            </a:r>
            <a:r>
              <a:rPr sz="1800" spc="-90" dirty="0">
                <a:solidFill>
                  <a:srgbClr val="666666"/>
                </a:solidFill>
                <a:latin typeface="Trebuchet MS"/>
                <a:cs typeface="Trebuchet MS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Trebuchet MS"/>
                <a:cs typeface="Trebuchet MS"/>
              </a:rPr>
              <a:t>Embarcados</a:t>
            </a:r>
            <a:endParaRPr sz="18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360" y="1656689"/>
            <a:ext cx="3789647" cy="15633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35933" y="1695555"/>
            <a:ext cx="3830996" cy="111966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8958" y="3614675"/>
            <a:ext cx="1558196" cy="140481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07991" y="3078479"/>
            <a:ext cx="3499104" cy="1749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209550"/>
            <a:ext cx="7153250" cy="10900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000" spc="155" dirty="0" smtClean="0">
                <a:solidFill>
                  <a:srgbClr val="FF5621"/>
                </a:solidFill>
                <a:latin typeface="Verdana"/>
                <a:cs typeface="Verdana"/>
              </a:rPr>
              <a:t>Vamos criar nosso modelo!!</a:t>
            </a:r>
            <a:br>
              <a:rPr lang="pt-BR" sz="3000" spc="155" dirty="0" smtClean="0">
                <a:solidFill>
                  <a:srgbClr val="FF5621"/>
                </a:solidFill>
                <a:latin typeface="Verdana"/>
                <a:cs typeface="Verdana"/>
              </a:rPr>
            </a:br>
            <a:r>
              <a:rPr lang="pt-BR" sz="2000" spc="155" dirty="0" smtClean="0">
                <a:solidFill>
                  <a:srgbClr val="FF5621"/>
                </a:solidFill>
                <a:latin typeface="Verdana"/>
                <a:cs typeface="Verdana"/>
              </a:rPr>
              <a:t>Não temos componentes para todos.</a:t>
            </a:r>
            <a:br>
              <a:rPr lang="pt-BR" sz="2000" spc="155" dirty="0" smtClean="0">
                <a:solidFill>
                  <a:srgbClr val="FF5621"/>
                </a:solidFill>
                <a:latin typeface="Verdana"/>
                <a:cs typeface="Verdana"/>
              </a:rPr>
            </a:br>
            <a:r>
              <a:rPr lang="pt-BR" sz="2000" spc="155" dirty="0" smtClean="0">
                <a:solidFill>
                  <a:srgbClr val="FF5621"/>
                </a:solidFill>
                <a:latin typeface="Verdana"/>
                <a:cs typeface="Verdana"/>
              </a:rPr>
              <a:t>(vamos simular)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AutoShape 2" descr="blob:https://web.whatsapp.com/7f511887-9783-4b8f-ab44-9f8751b1a62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183" y="1657350"/>
            <a:ext cx="5410484" cy="3044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209550"/>
            <a:ext cx="715325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000" spc="155" dirty="0" smtClean="0">
                <a:solidFill>
                  <a:srgbClr val="FF5621"/>
                </a:solidFill>
                <a:latin typeface="Verdana"/>
                <a:cs typeface="Verdana"/>
              </a:rPr>
              <a:t>Iremos usar as ferramentas:</a:t>
            </a:r>
            <a:endParaRPr sz="2000" dirty="0">
              <a:latin typeface="Verdana"/>
              <a:cs typeface="Verdana"/>
            </a:endParaRPr>
          </a:p>
        </p:txBody>
      </p:sp>
      <p:sp>
        <p:nvSpPr>
          <p:cNvPr id="4" name="AutoShape 2" descr="blob:https://web.whatsapp.com/7f511887-9783-4b8f-ab44-9f8751b1a62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0" name="Picture 2" descr="Wokwi Distributor | Mouser Den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5735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60375" y="2487084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0" i="0" dirty="0" smtClean="0">
                <a:solidFill>
                  <a:srgbClr val="FF8800"/>
                </a:solidFill>
                <a:effectLst/>
                <a:latin typeface="Open Sans"/>
              </a:rPr>
              <a:t>https://abre.ai/wokwi</a:t>
            </a:r>
            <a:endParaRPr lang="pt-BR" dirty="0"/>
          </a:p>
        </p:txBody>
      </p:sp>
      <p:pic>
        <p:nvPicPr>
          <p:cNvPr id="2052" name="Picture 4" descr="Eclipse Mosquitto™ | projects.eclipse.or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979991"/>
            <a:ext cx="19050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QTT Explorer | An all-round MQTT client that provides a structured topic  ov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043" y="708623"/>
            <a:ext cx="2147793" cy="214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6111686" y="2895817"/>
            <a:ext cx="28222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8F0F"/>
                </a:solidFill>
              </a:rPr>
              <a:t>https://mqtt-explorer.com/</a:t>
            </a:r>
          </a:p>
          <a:p>
            <a:r>
              <a:rPr lang="pt-BR" b="1" dirty="0" smtClean="0">
                <a:solidFill>
                  <a:srgbClr val="FF8F0F"/>
                </a:solidFill>
              </a:rPr>
              <a:t>(Baixem a versão </a:t>
            </a:r>
            <a:r>
              <a:rPr lang="pt-BR" b="1" dirty="0" err="1" smtClean="0">
                <a:solidFill>
                  <a:srgbClr val="FF8F0F"/>
                </a:solidFill>
              </a:rPr>
              <a:t>portable</a:t>
            </a:r>
            <a:r>
              <a:rPr lang="pt-BR" b="1" dirty="0" smtClean="0">
                <a:solidFill>
                  <a:srgbClr val="FF8F0F"/>
                </a:solidFill>
              </a:rPr>
              <a:t>)</a:t>
            </a:r>
            <a:endParaRPr lang="pt-BR" b="1" dirty="0">
              <a:solidFill>
                <a:srgbClr val="FF8F0F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r="3839"/>
          <a:stretch/>
        </p:blipFill>
        <p:spPr>
          <a:xfrm>
            <a:off x="609600" y="3225787"/>
            <a:ext cx="1676400" cy="175284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2332499" y="3794426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3407690"/>
            <a:ext cx="2448179" cy="1389038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5168801" y="3917543"/>
            <a:ext cx="328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rgbClr val="FF8F0F"/>
                </a:solidFill>
              </a:rPr>
              <a:t>Já existe instalado nas maquinas</a:t>
            </a:r>
            <a:endParaRPr lang="pt-BR" b="1" dirty="0">
              <a:solidFill>
                <a:srgbClr val="FF8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60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400" y="4381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Usando o </a:t>
            </a:r>
            <a:r>
              <a:rPr lang="pt-BR" dirty="0" err="1" smtClean="0">
                <a:solidFill>
                  <a:schemeClr val="accent6"/>
                </a:solidFill>
              </a:rPr>
              <a:t>Wokwi</a:t>
            </a:r>
            <a:r>
              <a:rPr lang="pt-BR" dirty="0" smtClean="0">
                <a:solidFill>
                  <a:schemeClr val="accent6"/>
                </a:solidFill>
              </a:rPr>
              <a:t> 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3" name="Picture 2" descr="Wokwi Distributor | Mouser Den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9419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34623" y="1295401"/>
            <a:ext cx="7772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O </a:t>
            </a:r>
            <a:r>
              <a:rPr lang="pt-BR" dirty="0" err="1" smtClean="0"/>
              <a:t>Wokwi</a:t>
            </a:r>
            <a:r>
              <a:rPr lang="pt-BR" dirty="0" smtClean="0"/>
              <a:t> é uma plataforma online para simulação de projetos de eletrônica e programação, especialmente útil para quem trabalha com </a:t>
            </a:r>
            <a:r>
              <a:rPr lang="pt-BR" dirty="0" err="1" smtClean="0"/>
              <a:t>microcontroladores</a:t>
            </a:r>
            <a:r>
              <a:rPr lang="pt-BR" dirty="0" smtClean="0"/>
              <a:t> como </a:t>
            </a:r>
            <a:r>
              <a:rPr lang="pt-BR" dirty="0" err="1" smtClean="0"/>
              <a:t>Arduino</a:t>
            </a:r>
            <a:r>
              <a:rPr lang="pt-BR" dirty="0" smtClean="0"/>
              <a:t>, ESP32 e </a:t>
            </a:r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Pico. A plataforma permite testar e depurar código, simular sensores e dispositivos, além de conectar-se a </a:t>
            </a:r>
            <a:r>
              <a:rPr lang="pt-BR" dirty="0" err="1" smtClean="0"/>
              <a:t>brokers</a:t>
            </a:r>
            <a:r>
              <a:rPr lang="pt-BR" dirty="0" smtClean="0"/>
              <a:t> MQTT para projetos </a:t>
            </a:r>
            <a:r>
              <a:rPr lang="pt-BR" dirty="0" err="1" smtClean="0"/>
              <a:t>IoT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4622" y="2772729"/>
            <a:ext cx="7772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Realize seu cadastro simplificado no site: </a:t>
            </a:r>
            <a:r>
              <a:rPr lang="pt-BR" dirty="0" smtClean="0">
                <a:hlinkClick r:id="rId3"/>
              </a:rPr>
              <a:t>https://wokwi.com/</a:t>
            </a:r>
            <a:r>
              <a:rPr lang="pt-BR" dirty="0" smtClean="0"/>
              <a:t>.</a:t>
            </a:r>
          </a:p>
          <a:p>
            <a:pPr algn="just"/>
            <a:r>
              <a:rPr lang="pt-BR" dirty="0" smtClean="0"/>
              <a:t>Após isso vamos começar a preparar no projeto.	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49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Siga os passos!!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3" y="1123950"/>
            <a:ext cx="8102492" cy="3785194"/>
          </a:xfrm>
          <a:prstGeom prst="rect">
            <a:avLst/>
          </a:prstGeom>
        </p:spPr>
      </p:pic>
      <p:pic>
        <p:nvPicPr>
          <p:cNvPr id="4" name="Picture 2" descr="Wokwi Distributor | Mouser Den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31" y="14667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418231" y="21907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</a:rPr>
              <a:t>1</a:t>
            </a:r>
            <a:endParaRPr lang="pt-B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Siga os passos!!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4" name="Picture 2" descr="Wokwi Distributor | Mouser Den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31" y="14667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4950"/>
            <a:ext cx="7054151" cy="353499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438400" y="2564559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</a:rPr>
              <a:t>2</a:t>
            </a:r>
            <a:endParaRPr lang="pt-BR" sz="4000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85800" y="1003921"/>
            <a:ext cx="792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Existe vários projetos pronto, role a pagina e selecione em starter </a:t>
            </a:r>
            <a:r>
              <a:rPr lang="pt-BR" dirty="0" err="1" smtClean="0"/>
              <a:t>Templates</a:t>
            </a:r>
            <a:r>
              <a:rPr lang="pt-BR" dirty="0" smtClean="0"/>
              <a:t> ESP32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041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41066"/>
            <a:ext cx="7457824" cy="34627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Siga os passos!!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4" name="Picture 2" descr="Wokwi Distributor | Mouser Den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31" y="14667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41867" y="182909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</a:rPr>
              <a:t>3</a:t>
            </a:r>
            <a:endParaRPr lang="pt-BR" sz="4000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200" y="946562"/>
            <a:ext cx="643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Nossa tela se divide em duas, uma para nosso código fonte e outra</a:t>
            </a:r>
          </a:p>
          <a:p>
            <a:r>
              <a:rPr lang="pt-BR" dirty="0" smtClean="0"/>
              <a:t>para nossa simulação.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334000" y="182909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</a:rPr>
              <a:t>4</a:t>
            </a:r>
            <a:endParaRPr lang="pt-B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541066"/>
            <a:ext cx="7457824" cy="346275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Siga os passos!!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4" name="Picture 2" descr="Wokwi Distributor | Mouser Den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31" y="14667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41867" y="182909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</a:rPr>
              <a:t>3</a:t>
            </a:r>
            <a:endParaRPr lang="pt-BR" sz="4000" dirty="0">
              <a:solidFill>
                <a:srgbClr val="FF00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200" y="946562"/>
            <a:ext cx="6430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Nossa tela se divide em duas, uma para nosso código fonte e outra</a:t>
            </a:r>
          </a:p>
          <a:p>
            <a:r>
              <a:rPr lang="pt-BR" dirty="0" smtClean="0"/>
              <a:t>para nossa simulação.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5334000" y="182909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FF0000"/>
                </a:solidFill>
              </a:rPr>
              <a:t>4</a:t>
            </a:r>
            <a:endParaRPr lang="pt-B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789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Siga os passos!!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4" name="Picture 2" descr="Wokwi Distributor | Mouser Den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31" y="14667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457200" y="946562"/>
            <a:ext cx="7841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Clicando o símbolo de mais no nosso lado de simulação podemos escolher nossos</a:t>
            </a:r>
          </a:p>
          <a:p>
            <a:r>
              <a:rPr lang="pt-BR" dirty="0" smtClean="0"/>
              <a:t> componentes e procuramos por o sensor de humidade e temperatura DHT22.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808879"/>
            <a:ext cx="2597801" cy="327739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895292" y="19621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</a:rPr>
              <a:t>5</a:t>
            </a:r>
            <a:endParaRPr lang="pt-BR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62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7628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40" dirty="0">
                <a:solidFill>
                  <a:srgbClr val="FF5621"/>
                </a:solidFill>
                <a:latin typeface="Verdana"/>
                <a:cs typeface="Verdana"/>
              </a:rPr>
              <a:t>Mark</a:t>
            </a:r>
            <a:r>
              <a:rPr sz="3000" spc="-24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215" dirty="0">
                <a:solidFill>
                  <a:srgbClr val="FF5621"/>
                </a:solidFill>
                <a:latin typeface="Verdana"/>
                <a:cs typeface="Verdana"/>
              </a:rPr>
              <a:t>Weiser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28188" y="1170432"/>
            <a:ext cx="3087624" cy="3831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Siga os passos!!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4" name="Picture 2" descr="Wokwi Distributor | Mouser Den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31" y="14667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32028" y="1003921"/>
            <a:ext cx="4794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Queremos essa configuração, segue a explicação:</a:t>
            </a:r>
          </a:p>
          <a:p>
            <a:r>
              <a:rPr lang="pt-BR" dirty="0" smtClean="0"/>
              <a:t>VCC: Ligue ao 3.3V do ESP32.</a:t>
            </a:r>
          </a:p>
          <a:p>
            <a:r>
              <a:rPr lang="pt-BR" dirty="0" smtClean="0"/>
              <a:t>GND: Conecte ao GND do ESP32.</a:t>
            </a:r>
          </a:p>
          <a:p>
            <a:r>
              <a:rPr lang="pt-BR" dirty="0" smtClean="0"/>
              <a:t>DATA: Conecte a um pino digital do ESP32.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46" y="1123950"/>
            <a:ext cx="3962410" cy="382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Siga os passos!!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4" name="Picture 2" descr="Wokwi Distributor | Mouser Den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31" y="14667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32028" y="1003921"/>
            <a:ext cx="7142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Agora iremos preparar nosso ambiente para receber nosso código.</a:t>
            </a:r>
          </a:p>
          <a:p>
            <a:r>
              <a:rPr lang="pt-BR" dirty="0" smtClean="0"/>
              <a:t>Vamos clicar em </a:t>
            </a:r>
            <a:r>
              <a:rPr lang="pt-BR" dirty="0" err="1" smtClean="0"/>
              <a:t>Libary</a:t>
            </a:r>
            <a:r>
              <a:rPr lang="pt-BR" dirty="0" smtClean="0"/>
              <a:t> Manager e adicionaremos as seguintes bibliotecas: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95550"/>
            <a:ext cx="5477639" cy="762106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724400" y="27241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</a:rPr>
              <a:t>5</a:t>
            </a:r>
            <a:endParaRPr lang="pt-BR" sz="4000" dirty="0">
              <a:solidFill>
                <a:srgbClr val="FF00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4"/>
          <a:srcRect r="51981"/>
          <a:stretch/>
        </p:blipFill>
        <p:spPr>
          <a:xfrm>
            <a:off x="5979078" y="1614495"/>
            <a:ext cx="2932892" cy="376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92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Siga os passos!!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4" name="Picture 2" descr="Wokwi Distributor | Mouser Denma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31" y="14667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32028" y="1003921"/>
            <a:ext cx="8530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Agora vamos pegar nosso código em:</a:t>
            </a:r>
          </a:p>
          <a:p>
            <a:r>
              <a:rPr lang="pt-BR" dirty="0" smtClean="0">
                <a:hlinkClick r:id="rId3"/>
              </a:rPr>
              <a:t>https://github.com/markame/MiniCursoIoT</a:t>
            </a:r>
            <a:endParaRPr lang="pt-BR" dirty="0" smtClean="0"/>
          </a:p>
          <a:p>
            <a:r>
              <a:rPr lang="pt-BR" dirty="0" smtClean="0"/>
              <a:t>Especificamente os arquivo </a:t>
            </a:r>
            <a:r>
              <a:rPr lang="pt-BR" b="1" dirty="0" smtClean="0"/>
              <a:t>DhtEsp32.C </a:t>
            </a:r>
            <a:r>
              <a:rPr lang="pt-BR" dirty="0" smtClean="0"/>
              <a:t>e agora iremos colar no nosso campo de códigos do </a:t>
            </a:r>
            <a:r>
              <a:rPr lang="pt-BR" dirty="0" err="1" smtClean="0"/>
              <a:t>Wokwi</a:t>
            </a:r>
            <a:r>
              <a:rPr lang="pt-BR" dirty="0" smtClean="0"/>
              <a:t>.</a:t>
            </a:r>
          </a:p>
          <a:p>
            <a:r>
              <a:rPr lang="pt-BR" dirty="0" smtClean="0"/>
              <a:t>Observe  os campos comentados e faça as mudanças necessárias.</a:t>
            </a:r>
          </a:p>
          <a:p>
            <a:r>
              <a:rPr lang="pt-BR" dirty="0" smtClean="0"/>
              <a:t>Após isso iremos clicar no play e aguardar o processo de simulação.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403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" y="129997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Precisamos de uma tela parecida com essa!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8" y="819150"/>
            <a:ext cx="8448034" cy="3846439"/>
          </a:xfrm>
          <a:prstGeom prst="rect">
            <a:avLst/>
          </a:prstGeom>
        </p:spPr>
      </p:pic>
      <p:pic>
        <p:nvPicPr>
          <p:cNvPr id="4" name="Picture 2" descr="Wokwi Distributor | Mouser Denma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0"/>
            <a:ext cx="1905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47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Vamos Testar...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2028" y="1385544"/>
            <a:ext cx="85309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</a:t>
            </a:r>
            <a:r>
              <a:rPr lang="pt-BR" b="1" dirty="0" err="1" smtClean="0"/>
              <a:t>broker</a:t>
            </a:r>
            <a:r>
              <a:rPr lang="pt-BR" b="1" dirty="0" smtClean="0"/>
              <a:t> </a:t>
            </a:r>
            <a:r>
              <a:rPr lang="pt-BR" b="1" dirty="0" err="1" smtClean="0"/>
              <a:t>Mosquitto</a:t>
            </a:r>
            <a:r>
              <a:rPr lang="pt-BR" dirty="0" smtClean="0"/>
              <a:t> e o </a:t>
            </a:r>
            <a:r>
              <a:rPr lang="pt-BR" b="1" dirty="0" smtClean="0"/>
              <a:t>MQTT Explorer</a:t>
            </a:r>
            <a:r>
              <a:rPr lang="pt-BR" dirty="0" smtClean="0"/>
              <a:t> são ferramentas importantes no uso do protocolo </a:t>
            </a:r>
            <a:r>
              <a:rPr lang="pt-BR" b="1" dirty="0" smtClean="0"/>
              <a:t>MQTT (</a:t>
            </a:r>
            <a:r>
              <a:rPr lang="pt-BR" b="1" dirty="0" err="1" smtClean="0"/>
              <a:t>Message</a:t>
            </a:r>
            <a:r>
              <a:rPr lang="pt-BR" b="1" dirty="0" smtClean="0"/>
              <a:t> </a:t>
            </a:r>
            <a:r>
              <a:rPr lang="pt-BR" b="1" dirty="0" err="1" smtClean="0"/>
              <a:t>Queuing</a:t>
            </a:r>
            <a:r>
              <a:rPr lang="pt-BR" b="1" dirty="0" smtClean="0"/>
              <a:t> </a:t>
            </a:r>
            <a:r>
              <a:rPr lang="pt-BR" b="1" dirty="0" err="1" smtClean="0"/>
              <a:t>Telemetry</a:t>
            </a:r>
            <a:r>
              <a:rPr lang="pt-BR" b="1" dirty="0" smtClean="0"/>
              <a:t> </a:t>
            </a:r>
            <a:r>
              <a:rPr lang="pt-BR" b="1" dirty="0" err="1" smtClean="0"/>
              <a:t>Transport</a:t>
            </a:r>
            <a:r>
              <a:rPr lang="pt-BR" b="1" dirty="0" smtClean="0"/>
              <a:t>)</a:t>
            </a:r>
            <a:r>
              <a:rPr lang="pt-BR" dirty="0" smtClean="0"/>
              <a:t>, amplamente utilizado em sistemas de Internet das Coisas (</a:t>
            </a:r>
            <a:r>
              <a:rPr lang="pt-BR" dirty="0" err="1" smtClean="0"/>
              <a:t>IoT</a:t>
            </a:r>
            <a:r>
              <a:rPr lang="pt-BR" dirty="0" smtClean="0"/>
              <a:t>) para comunicação entre dispositivos de forma leve e eficiente.</a:t>
            </a:r>
          </a:p>
          <a:p>
            <a:r>
              <a:rPr lang="pt-BR" b="1" dirty="0" smtClean="0"/>
              <a:t>1. </a:t>
            </a:r>
            <a:r>
              <a:rPr lang="pt-BR" b="1" dirty="0" err="1" smtClean="0"/>
              <a:t>Broker</a:t>
            </a:r>
            <a:r>
              <a:rPr lang="pt-BR" b="1" dirty="0" smtClean="0"/>
              <a:t> </a:t>
            </a:r>
            <a:r>
              <a:rPr lang="pt-BR" b="1" dirty="0" err="1" smtClean="0"/>
              <a:t>Mosquitto</a:t>
            </a:r>
            <a:endParaRPr lang="pt-BR" b="1" dirty="0" smtClean="0"/>
          </a:p>
          <a:p>
            <a:r>
              <a:rPr lang="pt-BR" dirty="0" smtClean="0"/>
              <a:t>O </a:t>
            </a:r>
            <a:r>
              <a:rPr lang="pt-BR" b="1" dirty="0" err="1" smtClean="0"/>
              <a:t>Mosquitto</a:t>
            </a:r>
            <a:r>
              <a:rPr lang="pt-BR" dirty="0" smtClean="0"/>
              <a:t> é um servidor MQTT de código aberto que atua como o intermediário entre os dispositivos que enviam e recebem mensagens usando o protocolo MQTT</a:t>
            </a:r>
          </a:p>
          <a:p>
            <a:r>
              <a:rPr lang="pt-BR" b="1" dirty="0" smtClean="0"/>
              <a:t>2</a:t>
            </a:r>
            <a:r>
              <a:rPr lang="pt-BR" dirty="0" smtClean="0"/>
              <a:t>. O </a:t>
            </a:r>
            <a:r>
              <a:rPr lang="pt-BR" b="1" dirty="0" smtClean="0"/>
              <a:t>MQTT Explorer</a:t>
            </a:r>
            <a:r>
              <a:rPr lang="pt-BR" dirty="0" smtClean="0"/>
              <a:t> é uma ferramenta visual que permite monitorar, publicar e organizar as mensagens e tópicos no </a:t>
            </a:r>
            <a:r>
              <a:rPr lang="pt-BR" dirty="0" err="1" smtClean="0"/>
              <a:t>broker</a:t>
            </a:r>
            <a:r>
              <a:rPr lang="pt-BR" dirty="0" smtClean="0"/>
              <a:t> MQTT</a:t>
            </a:r>
          </a:p>
          <a:p>
            <a:r>
              <a:rPr lang="pt-BR" dirty="0" smtClean="0"/>
              <a:t>3. Um </a:t>
            </a:r>
            <a:r>
              <a:rPr lang="pt-BR" b="1" dirty="0" err="1" smtClean="0"/>
              <a:t>broker</a:t>
            </a:r>
            <a:r>
              <a:rPr lang="pt-BR" dirty="0" smtClean="0"/>
              <a:t> em redes e sistemas </a:t>
            </a:r>
            <a:r>
              <a:rPr lang="pt-BR" dirty="0" err="1" smtClean="0"/>
              <a:t>IoT</a:t>
            </a:r>
            <a:r>
              <a:rPr lang="pt-BR" dirty="0" smtClean="0"/>
              <a:t> é um servidor intermediário que facilita a comunicação entre dispositivos, especialmente em sistemas que utilizam o protocolo </a:t>
            </a:r>
            <a:r>
              <a:rPr lang="pt-BR" b="1" dirty="0" smtClean="0"/>
              <a:t>MQTT (</a:t>
            </a:r>
            <a:r>
              <a:rPr lang="pt-BR" b="1" dirty="0" err="1" smtClean="0"/>
              <a:t>Message</a:t>
            </a:r>
            <a:r>
              <a:rPr lang="pt-BR" b="1" dirty="0" smtClean="0"/>
              <a:t> </a:t>
            </a:r>
            <a:r>
              <a:rPr lang="pt-BR" b="1" dirty="0" err="1" smtClean="0"/>
              <a:t>Queuing</a:t>
            </a:r>
            <a:r>
              <a:rPr lang="pt-BR" b="1" dirty="0" smtClean="0"/>
              <a:t> </a:t>
            </a:r>
            <a:r>
              <a:rPr lang="pt-BR" b="1" dirty="0" err="1" smtClean="0"/>
              <a:t>Telemetry</a:t>
            </a:r>
            <a:r>
              <a:rPr lang="pt-BR" b="1" dirty="0" smtClean="0"/>
              <a:t> </a:t>
            </a:r>
            <a:r>
              <a:rPr lang="pt-BR" b="1" dirty="0" err="1" smtClean="0"/>
              <a:t>Transport</a:t>
            </a:r>
            <a:r>
              <a:rPr lang="pt-BR" b="1" dirty="0" smtClean="0"/>
              <a:t>)</a:t>
            </a:r>
            <a:r>
              <a:rPr lang="pt-BR" dirty="0" smtClean="0"/>
              <a:t>. O </a:t>
            </a:r>
            <a:r>
              <a:rPr lang="pt-BR" dirty="0" err="1" smtClean="0"/>
              <a:t>broker</a:t>
            </a:r>
            <a:r>
              <a:rPr lang="pt-BR" dirty="0" smtClean="0"/>
              <a:t> age como um "ponto central" onde os dispositivos enviam e recebem mensagens.</a:t>
            </a:r>
          </a:p>
          <a:p>
            <a:endParaRPr lang="pt-BR" dirty="0"/>
          </a:p>
        </p:txBody>
      </p:sp>
      <p:pic>
        <p:nvPicPr>
          <p:cNvPr id="5" name="Picture 4" descr="Eclipse Mosquitto™ | projects.eclipse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9550"/>
            <a:ext cx="907884" cy="8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QTT Explorer | An all-round MQTT client that provides a structured topic  over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06" y="80222"/>
            <a:ext cx="1023594" cy="10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Vamos Testar...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2028" y="1385544"/>
            <a:ext cx="853097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 </a:t>
            </a:r>
            <a:r>
              <a:rPr lang="pt-BR" b="1" dirty="0" err="1" smtClean="0"/>
              <a:t>broker</a:t>
            </a:r>
            <a:r>
              <a:rPr lang="pt-BR" b="1" dirty="0" smtClean="0"/>
              <a:t> </a:t>
            </a:r>
            <a:r>
              <a:rPr lang="pt-BR" b="1" dirty="0" err="1" smtClean="0"/>
              <a:t>Mosquitto</a:t>
            </a:r>
            <a:r>
              <a:rPr lang="pt-BR" dirty="0" smtClean="0"/>
              <a:t> e o </a:t>
            </a:r>
            <a:r>
              <a:rPr lang="pt-BR" b="1" dirty="0" smtClean="0"/>
              <a:t>MQTT Explorer</a:t>
            </a:r>
            <a:r>
              <a:rPr lang="pt-BR" dirty="0" smtClean="0"/>
              <a:t> são ferramentas importantes no uso do protocolo </a:t>
            </a:r>
            <a:r>
              <a:rPr lang="pt-BR" b="1" dirty="0" smtClean="0"/>
              <a:t>MQTT (</a:t>
            </a:r>
            <a:r>
              <a:rPr lang="pt-BR" b="1" dirty="0" err="1" smtClean="0"/>
              <a:t>Message</a:t>
            </a:r>
            <a:r>
              <a:rPr lang="pt-BR" b="1" dirty="0" smtClean="0"/>
              <a:t> </a:t>
            </a:r>
            <a:r>
              <a:rPr lang="pt-BR" b="1" dirty="0" err="1" smtClean="0"/>
              <a:t>Queuing</a:t>
            </a:r>
            <a:r>
              <a:rPr lang="pt-BR" b="1" dirty="0" smtClean="0"/>
              <a:t> </a:t>
            </a:r>
            <a:r>
              <a:rPr lang="pt-BR" b="1" dirty="0" err="1" smtClean="0"/>
              <a:t>Telemetry</a:t>
            </a:r>
            <a:r>
              <a:rPr lang="pt-BR" b="1" dirty="0" smtClean="0"/>
              <a:t> </a:t>
            </a:r>
            <a:r>
              <a:rPr lang="pt-BR" b="1" dirty="0" err="1" smtClean="0"/>
              <a:t>Transport</a:t>
            </a:r>
            <a:r>
              <a:rPr lang="pt-BR" b="1" dirty="0" smtClean="0"/>
              <a:t>)</a:t>
            </a:r>
            <a:r>
              <a:rPr lang="pt-BR" dirty="0" smtClean="0"/>
              <a:t>, amplamente utilizado em sistemas de Internet das Coisas (</a:t>
            </a:r>
            <a:r>
              <a:rPr lang="pt-BR" dirty="0" err="1" smtClean="0"/>
              <a:t>IoT</a:t>
            </a:r>
            <a:r>
              <a:rPr lang="pt-BR" dirty="0" smtClean="0"/>
              <a:t>) para comunicação entre dispositivos de forma leve e eficiente.</a:t>
            </a:r>
          </a:p>
          <a:p>
            <a:r>
              <a:rPr lang="pt-BR" b="1" dirty="0" smtClean="0"/>
              <a:t>1. </a:t>
            </a:r>
            <a:r>
              <a:rPr lang="pt-BR" b="1" dirty="0" err="1" smtClean="0"/>
              <a:t>Broker</a:t>
            </a:r>
            <a:r>
              <a:rPr lang="pt-BR" b="1" dirty="0" smtClean="0"/>
              <a:t> </a:t>
            </a:r>
            <a:r>
              <a:rPr lang="pt-BR" b="1" dirty="0" err="1" smtClean="0"/>
              <a:t>Mosquitto</a:t>
            </a:r>
            <a:endParaRPr lang="pt-BR" b="1" dirty="0" smtClean="0"/>
          </a:p>
          <a:p>
            <a:r>
              <a:rPr lang="pt-BR" dirty="0" smtClean="0"/>
              <a:t>O </a:t>
            </a:r>
            <a:r>
              <a:rPr lang="pt-BR" b="1" dirty="0" err="1" smtClean="0"/>
              <a:t>Mosquitto</a:t>
            </a:r>
            <a:r>
              <a:rPr lang="pt-BR" dirty="0" smtClean="0"/>
              <a:t> é um servidor MQTT de código aberto que atua como o intermediário entre os dispositivos que enviam e recebem mensagens usando o protocolo MQTT</a:t>
            </a:r>
          </a:p>
          <a:p>
            <a:r>
              <a:rPr lang="pt-BR" b="1" dirty="0" smtClean="0"/>
              <a:t>2</a:t>
            </a:r>
            <a:r>
              <a:rPr lang="pt-BR" dirty="0" smtClean="0"/>
              <a:t>. O </a:t>
            </a:r>
            <a:r>
              <a:rPr lang="pt-BR" b="1" dirty="0" smtClean="0"/>
              <a:t>MQTT Explorer</a:t>
            </a:r>
            <a:r>
              <a:rPr lang="pt-BR" dirty="0" smtClean="0"/>
              <a:t> é uma ferramenta visual que permite monitorar, publicar e organizar as mensagens e tópicos no </a:t>
            </a:r>
            <a:r>
              <a:rPr lang="pt-BR" dirty="0" err="1" smtClean="0"/>
              <a:t>broker</a:t>
            </a:r>
            <a:r>
              <a:rPr lang="pt-BR" dirty="0" smtClean="0"/>
              <a:t> MQTT</a:t>
            </a:r>
          </a:p>
          <a:p>
            <a:r>
              <a:rPr lang="pt-BR" dirty="0" smtClean="0"/>
              <a:t>3. Um </a:t>
            </a:r>
            <a:r>
              <a:rPr lang="pt-BR" b="1" dirty="0" err="1" smtClean="0"/>
              <a:t>broker</a:t>
            </a:r>
            <a:r>
              <a:rPr lang="pt-BR" dirty="0" smtClean="0"/>
              <a:t> em redes e sistemas </a:t>
            </a:r>
            <a:r>
              <a:rPr lang="pt-BR" dirty="0" err="1" smtClean="0"/>
              <a:t>IoT</a:t>
            </a:r>
            <a:r>
              <a:rPr lang="pt-BR" dirty="0" smtClean="0"/>
              <a:t> é um servidor intermediário que facilita a comunicação entre dispositivos, especialmente em sistemas que utilizam o protocolo </a:t>
            </a:r>
            <a:r>
              <a:rPr lang="pt-BR" b="1" dirty="0" smtClean="0"/>
              <a:t>MQTT (</a:t>
            </a:r>
            <a:r>
              <a:rPr lang="pt-BR" b="1" dirty="0" err="1" smtClean="0"/>
              <a:t>Message</a:t>
            </a:r>
            <a:r>
              <a:rPr lang="pt-BR" b="1" dirty="0" smtClean="0"/>
              <a:t> </a:t>
            </a:r>
            <a:r>
              <a:rPr lang="pt-BR" b="1" dirty="0" err="1" smtClean="0"/>
              <a:t>Queuing</a:t>
            </a:r>
            <a:r>
              <a:rPr lang="pt-BR" b="1" dirty="0" smtClean="0"/>
              <a:t> </a:t>
            </a:r>
            <a:r>
              <a:rPr lang="pt-BR" b="1" dirty="0" err="1" smtClean="0"/>
              <a:t>Telemetry</a:t>
            </a:r>
            <a:r>
              <a:rPr lang="pt-BR" b="1" dirty="0" smtClean="0"/>
              <a:t> </a:t>
            </a:r>
            <a:r>
              <a:rPr lang="pt-BR" b="1" dirty="0" err="1" smtClean="0"/>
              <a:t>Transport</a:t>
            </a:r>
            <a:r>
              <a:rPr lang="pt-BR" b="1" dirty="0" smtClean="0"/>
              <a:t>)</a:t>
            </a:r>
            <a:r>
              <a:rPr lang="pt-BR" dirty="0" smtClean="0"/>
              <a:t>. O </a:t>
            </a:r>
            <a:r>
              <a:rPr lang="pt-BR" dirty="0" err="1" smtClean="0"/>
              <a:t>broker</a:t>
            </a:r>
            <a:r>
              <a:rPr lang="pt-BR" dirty="0" smtClean="0"/>
              <a:t> age como um "ponto central" onde os dispositivos enviam e recebem mensagens.</a:t>
            </a:r>
          </a:p>
          <a:p>
            <a:endParaRPr lang="pt-BR" dirty="0"/>
          </a:p>
        </p:txBody>
      </p:sp>
      <p:pic>
        <p:nvPicPr>
          <p:cNvPr id="5" name="Picture 4" descr="Eclipse Mosquitto™ | projects.eclipse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9550"/>
            <a:ext cx="907884" cy="8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QTT Explorer | An all-round MQTT client that provides a structured topic  over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06" y="80222"/>
            <a:ext cx="1023594" cy="10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29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Vamos Testar...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2028" y="1385544"/>
            <a:ext cx="853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Agora iremos varrer a rede </a:t>
            </a:r>
            <a:r>
              <a:rPr lang="pt-BR" dirty="0" err="1" smtClean="0"/>
              <a:t>mosquitto</a:t>
            </a:r>
            <a:r>
              <a:rPr lang="pt-BR" dirty="0" smtClean="0"/>
              <a:t> atrás da nossa publicação mas antes precisamos configurar  e vamos clicar em </a:t>
            </a:r>
            <a:r>
              <a:rPr lang="pt-BR" dirty="0" err="1" smtClean="0"/>
              <a:t>connect</a:t>
            </a:r>
            <a:r>
              <a:rPr lang="pt-BR" dirty="0" smtClean="0"/>
              <a:t>: </a:t>
            </a:r>
          </a:p>
          <a:p>
            <a:endParaRPr lang="pt-BR" dirty="0"/>
          </a:p>
        </p:txBody>
      </p:sp>
      <p:pic>
        <p:nvPicPr>
          <p:cNvPr id="5" name="Picture 4" descr="Eclipse Mosquitto™ | projects.eclipse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9550"/>
            <a:ext cx="907884" cy="8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QTT Explorer | An all-round MQTT client that provides a structured topic  over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06" y="80222"/>
            <a:ext cx="1023594" cy="10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622" y="2277124"/>
            <a:ext cx="5441784" cy="282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77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Vamos Testar...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2028" y="1385544"/>
            <a:ext cx="8530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Com o MQTT aberto iremos agora buscar pela expressão de você publicou:</a:t>
            </a:r>
          </a:p>
          <a:p>
            <a:r>
              <a:rPr lang="pt-BR" dirty="0" smtClean="0"/>
              <a:t>Lembra do “// Publica a temperatura no tópico, troque </a:t>
            </a:r>
            <a:r>
              <a:rPr lang="pt-BR" dirty="0" err="1" smtClean="0"/>
              <a:t>Markame</a:t>
            </a:r>
            <a:r>
              <a:rPr lang="pt-BR" dirty="0" smtClean="0"/>
              <a:t> pelo seu Nome ou </a:t>
            </a:r>
            <a:r>
              <a:rPr lang="pt-BR" dirty="0" err="1" smtClean="0"/>
              <a:t>nickname</a:t>
            </a:r>
            <a:r>
              <a:rPr lang="pt-BR" dirty="0" smtClean="0"/>
              <a:t> de seu jogo favorito :-)”</a:t>
            </a:r>
          </a:p>
          <a:p>
            <a:r>
              <a:rPr lang="pt-BR" dirty="0" smtClean="0"/>
              <a:t>Nosso serviço está publicado. </a:t>
            </a:r>
          </a:p>
          <a:p>
            <a:endParaRPr lang="pt-BR" dirty="0"/>
          </a:p>
        </p:txBody>
      </p:sp>
      <p:pic>
        <p:nvPicPr>
          <p:cNvPr id="5" name="Picture 4" descr="Eclipse Mosquitto™ | projects.eclipse.o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09550"/>
            <a:ext cx="907884" cy="89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MQTT Explorer | An all-round MQTT client that provides a structured topic  overview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806" y="80222"/>
            <a:ext cx="1023594" cy="102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770" y="2038350"/>
            <a:ext cx="5410200" cy="256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8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3108" y="3790950"/>
            <a:ext cx="8679942" cy="1107996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accent6"/>
                </a:solidFill>
              </a:rPr>
              <a:t>Esse negócio publicou de verdade na rede?</a:t>
            </a:r>
            <a:br>
              <a:rPr lang="pt-BR" dirty="0" smtClean="0">
                <a:solidFill>
                  <a:schemeClr val="accent6"/>
                </a:solidFill>
              </a:rPr>
            </a:br>
            <a:r>
              <a:rPr lang="pt-BR" dirty="0" smtClean="0">
                <a:solidFill>
                  <a:schemeClr val="accent6"/>
                </a:solidFill>
              </a:rPr>
              <a:t>Sim - Simulador gostoso!!</a:t>
            </a:r>
            <a:br>
              <a:rPr lang="pt-BR" dirty="0" smtClean="0">
                <a:solidFill>
                  <a:schemeClr val="accent6"/>
                </a:solidFill>
              </a:rPr>
            </a:br>
            <a:r>
              <a:rPr lang="pt-BR" dirty="0" smtClean="0">
                <a:solidFill>
                  <a:schemeClr val="accent6"/>
                </a:solidFill>
              </a:rPr>
              <a:t>(Mas ele tem limitações)</a:t>
            </a:r>
            <a:endParaRPr lang="pt-BR" dirty="0">
              <a:solidFill>
                <a:schemeClr val="accent6"/>
              </a:solidFill>
            </a:endParaRPr>
          </a:p>
        </p:txBody>
      </p:sp>
      <p:pic>
        <p:nvPicPr>
          <p:cNvPr id="11268" name="Picture 4" descr="Tiringa GIF - Tiringa - Discover &amp; Share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0825" y="133350"/>
            <a:ext cx="3377946" cy="337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7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Mas e a interface?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32028" y="1385544"/>
            <a:ext cx="85309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Agora iremos clonar no GitHub o projeto: </a:t>
            </a:r>
            <a:r>
              <a:rPr lang="pt-BR" dirty="0" smtClean="0">
                <a:hlinkClick r:id="rId2"/>
              </a:rPr>
              <a:t>https://github.com/markame/BrokerMQTT</a:t>
            </a:r>
            <a:endParaRPr lang="pt-B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Procure visual Studio 2022 no menu iniciar das maquinas;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Abra o link;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Clique em </a:t>
            </a:r>
            <a:r>
              <a:rPr lang="pt-BR" dirty="0" err="1" smtClean="0"/>
              <a:t>code</a:t>
            </a:r>
            <a:r>
              <a:rPr lang="pt-BR" dirty="0" smtClean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Após isso “</a:t>
            </a:r>
            <a:r>
              <a:rPr lang="pt-BR" dirty="0" err="1" smtClean="0"/>
              <a:t>Copy</a:t>
            </a:r>
            <a:r>
              <a:rPr lang="pt-BR" dirty="0" smtClean="0"/>
              <a:t> </a:t>
            </a:r>
            <a:r>
              <a:rPr lang="pt-BR" dirty="0" err="1" smtClean="0"/>
              <a:t>url</a:t>
            </a:r>
            <a:r>
              <a:rPr lang="pt-BR" dirty="0" smtClean="0"/>
              <a:t> </a:t>
            </a:r>
            <a:r>
              <a:rPr lang="pt-BR" dirty="0" err="1" smtClean="0"/>
              <a:t>to</a:t>
            </a:r>
            <a:r>
              <a:rPr lang="pt-BR" dirty="0" smtClean="0"/>
              <a:t> clipboard”.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r="3839"/>
          <a:stretch/>
        </p:blipFill>
        <p:spPr>
          <a:xfrm>
            <a:off x="5506874" y="74796"/>
            <a:ext cx="1063008" cy="111148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49408" y="273583"/>
            <a:ext cx="23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95" y="177622"/>
            <a:ext cx="1552394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8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7628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40" dirty="0">
                <a:solidFill>
                  <a:srgbClr val="FF5621"/>
                </a:solidFill>
                <a:latin typeface="Verdana"/>
                <a:cs typeface="Verdana"/>
              </a:rPr>
              <a:t>Mark</a:t>
            </a:r>
            <a:r>
              <a:rPr sz="3000" spc="-240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215" dirty="0">
                <a:solidFill>
                  <a:srgbClr val="FF5621"/>
                </a:solidFill>
                <a:latin typeface="Verdana"/>
                <a:cs typeface="Verdana"/>
              </a:rPr>
              <a:t>Weiser</a:t>
            </a:r>
            <a:endParaRPr sz="3000">
              <a:latin typeface="Verdana"/>
              <a:cs typeface="Verdan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2727" y="1152144"/>
            <a:ext cx="6638544" cy="3779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Mas e a interface?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306513" y="1155031"/>
            <a:ext cx="8530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No visual </a:t>
            </a:r>
            <a:r>
              <a:rPr lang="pt-BR" dirty="0" err="1" smtClean="0"/>
              <a:t>studio</a:t>
            </a:r>
            <a:r>
              <a:rPr lang="pt-BR" dirty="0" smtClean="0"/>
              <a:t> clique me Clonar um repositório na tela inicial.</a:t>
            </a:r>
          </a:p>
          <a:p>
            <a:r>
              <a:rPr lang="pt-BR" dirty="0" smtClean="0"/>
              <a:t>E teremos uma tela semelhante a essa.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r="3839"/>
          <a:stretch/>
        </p:blipFill>
        <p:spPr>
          <a:xfrm>
            <a:off x="5506874" y="74796"/>
            <a:ext cx="1063008" cy="111148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49408" y="273583"/>
            <a:ext cx="23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95" y="177622"/>
            <a:ext cx="1552394" cy="8807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56069"/>
          <a:stretch/>
        </p:blipFill>
        <p:spPr>
          <a:xfrm>
            <a:off x="381000" y="1809750"/>
            <a:ext cx="1788407" cy="264532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854" y="1809750"/>
            <a:ext cx="3101346" cy="264532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5786" y="1809749"/>
            <a:ext cx="3326184" cy="264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6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Mas e a interface?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15096" y="1182981"/>
            <a:ext cx="5801679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Agora no arquivo </a:t>
            </a:r>
            <a:r>
              <a:rPr lang="pt-BR" sz="1600" b="1" dirty="0" err="1" smtClean="0"/>
              <a:t>MainPage.xaml</a:t>
            </a:r>
            <a:r>
              <a:rPr lang="pt-BR" sz="1600" dirty="0" smtClean="0"/>
              <a:t>, modifique seu publicador em: </a:t>
            </a:r>
          </a:p>
          <a:p>
            <a:r>
              <a:rPr lang="pt-BR" sz="1600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// Evento disparado quando conectado com sucesso</a:t>
            </a:r>
          </a:p>
          <a:p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mqttClient.ConnectedAsync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</a:t>
            </a:r>
            <a:r>
              <a:rPr lang="pt-BR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async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 =&gt;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1600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mqttClient.SubscribeAsync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6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MqttTopicFilterBuilder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().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WithTopic</a:t>
            </a:r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pt-BR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"/TROQUE_AQUI/</a:t>
            </a:r>
            <a:r>
              <a:rPr lang="pt-BR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</a:t>
            </a:r>
            <a:r>
              <a:rPr lang="pt-BR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).Build());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pt-BR" sz="1600" dirty="0" err="1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MainThread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.BeginInvokeOnMainThread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(() =&gt;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600" dirty="0" err="1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MessagesLabel.Text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+= </a:t>
            </a:r>
            <a:r>
              <a:rPr lang="pt-BR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pt-BR" sz="1600" dirty="0">
                <a:solidFill>
                  <a:srgbClr val="9E5B7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</a:t>
            </a:r>
            <a:r>
              <a:rPr lang="pt-BR" sz="1600" dirty="0" err="1">
                <a:solidFill>
                  <a:srgbClr val="9E5B7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</a:t>
            </a:r>
            <a:r>
              <a:rPr lang="pt-BR" sz="1600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Conectado</a:t>
            </a:r>
            <a:r>
              <a:rPr lang="pt-BR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 inscrito no tópico </a:t>
            </a:r>
            <a:r>
              <a:rPr lang="pt-BR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'/</a:t>
            </a:r>
            <a:r>
              <a:rPr lang="pt-BR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TROQUE_AQUI</a:t>
            </a:r>
            <a:r>
              <a:rPr lang="pt-BR" sz="1600" dirty="0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/</a:t>
            </a:r>
            <a:r>
              <a:rPr lang="pt-BR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temp</a:t>
            </a:r>
            <a:r>
              <a:rPr lang="pt-BR" sz="16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'."</a:t>
            </a:r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});</a:t>
            </a:r>
          </a:p>
          <a:p>
            <a:r>
              <a:rPr lang="pt-BR" sz="16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pt-BR" sz="1600" dirty="0" smtClean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r="3839"/>
          <a:stretch/>
        </p:blipFill>
        <p:spPr>
          <a:xfrm>
            <a:off x="5506874" y="74796"/>
            <a:ext cx="1063008" cy="111148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49408" y="273583"/>
            <a:ext cx="23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95" y="177622"/>
            <a:ext cx="1552394" cy="8807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0824" y="1257200"/>
            <a:ext cx="2000529" cy="3172268"/>
          </a:xfrm>
          <a:prstGeom prst="rect">
            <a:avLst/>
          </a:prstGeom>
        </p:spPr>
      </p:pic>
      <p:sp>
        <p:nvSpPr>
          <p:cNvPr id="11" name="Seta para Baixo 10"/>
          <p:cNvSpPr/>
          <p:nvPr/>
        </p:nvSpPr>
        <p:spPr>
          <a:xfrm rot="16200000">
            <a:off x="6355080" y="3364230"/>
            <a:ext cx="484632" cy="978408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42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Mas e a interface?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15096" y="1182981"/>
            <a:ext cx="5801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Agora vamos testar clicando em:</a:t>
            </a:r>
          </a:p>
          <a:p>
            <a:r>
              <a:rPr lang="pt-BR" sz="1600" dirty="0" smtClean="0"/>
              <a:t> 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r="3839"/>
          <a:stretch/>
        </p:blipFill>
        <p:spPr>
          <a:xfrm>
            <a:off x="5506874" y="74796"/>
            <a:ext cx="1063008" cy="111148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49408" y="273583"/>
            <a:ext cx="23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95" y="177622"/>
            <a:ext cx="1552394" cy="88079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32715" r="55459"/>
          <a:stretch/>
        </p:blipFill>
        <p:spPr>
          <a:xfrm>
            <a:off x="1905000" y="1962150"/>
            <a:ext cx="5606591" cy="148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1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2028" y="361950"/>
            <a:ext cx="8679942" cy="369332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Mas e a interface?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200" y="1274645"/>
            <a:ext cx="580167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Algumas informações importantes:</a:t>
            </a:r>
          </a:p>
          <a:p>
            <a:r>
              <a:rPr lang="pt-BR" sz="1600" dirty="0" smtClean="0"/>
              <a:t>Todas as dependências desse projeto já foram adicionadas.</a:t>
            </a:r>
          </a:p>
          <a:p>
            <a:r>
              <a:rPr lang="pt-BR" sz="1600" dirty="0" err="1" smtClean="0"/>
              <a:t>SyncFusion</a:t>
            </a:r>
            <a:r>
              <a:rPr lang="pt-BR" sz="1600" dirty="0" smtClean="0"/>
              <a:t> está presente para realizar a leitura das informações.</a:t>
            </a:r>
          </a:p>
          <a:p>
            <a:r>
              <a:rPr lang="pt-BR" sz="1600" dirty="0" smtClean="0"/>
              <a:t> </a:t>
            </a:r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r="3839"/>
          <a:stretch/>
        </p:blipFill>
        <p:spPr>
          <a:xfrm>
            <a:off x="5506874" y="74796"/>
            <a:ext cx="1063008" cy="111148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49408" y="273583"/>
            <a:ext cx="23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95" y="177622"/>
            <a:ext cx="1552394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5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350527"/>
            <a:ext cx="8679942" cy="738664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Mas e a interface? – </a:t>
            </a:r>
            <a:br>
              <a:rPr lang="pt-BR" dirty="0" smtClean="0">
                <a:solidFill>
                  <a:schemeClr val="accent6"/>
                </a:solidFill>
              </a:rPr>
            </a:br>
            <a:r>
              <a:rPr lang="pt-BR" dirty="0" smtClean="0">
                <a:solidFill>
                  <a:schemeClr val="accent6"/>
                </a:solidFill>
              </a:rPr>
              <a:t>vamos criar uma nova.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200" y="1274645"/>
            <a:ext cx="58016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Vamos fazer algumas mudanças no arquivo </a:t>
            </a:r>
            <a:r>
              <a:rPr lang="pt-BR" sz="1600" dirty="0" err="1" smtClean="0"/>
              <a:t>MainPage.xaml</a:t>
            </a:r>
            <a:r>
              <a:rPr lang="pt-BR" sz="1600" dirty="0" smtClean="0"/>
              <a:t>.</a:t>
            </a:r>
          </a:p>
          <a:p>
            <a:endParaRPr lang="pt-BR" sz="1600" dirty="0"/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pt-BR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StackLayout</a:t>
            </a:r>
            <a:r>
              <a:rPr lang="pt-BR" sz="1600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Padding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="10"&gt;</a:t>
            </a: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pt-BR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&lt;!--  </a:t>
            </a:r>
            <a:r>
              <a:rPr lang="pt-BR" sz="1600" dirty="0" err="1" smtClean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Slider</a:t>
            </a:r>
            <a:r>
              <a:rPr lang="pt-BR" sz="1600" dirty="0" smtClean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para Temperatura  --&gt;</a:t>
            </a: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pt-BR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Label</a:t>
            </a:r>
            <a:endParaRPr lang="pt-BR" sz="1600" dirty="0" smtClean="0">
              <a:solidFill>
                <a:srgbClr val="A31515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600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FontSize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pt-BR" sz="1600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Large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600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HorizontalOptions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="Center"</a:t>
            </a: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600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="Temperatura" /&gt;</a:t>
            </a: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pt-BR" sz="1600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Slider</a:t>
            </a:r>
            <a:endParaRPr lang="pt-BR" sz="1600" dirty="0" smtClean="0">
              <a:solidFill>
                <a:srgbClr val="A31515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600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pt-BR" sz="1600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="temperatureSlider"</a:t>
            </a: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600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IsEnabled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="False"</a:t>
            </a: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600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Maximum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="100"</a:t>
            </a: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sz="1600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sz="1600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</a:t>
            </a:r>
            <a:r>
              <a:rPr lang="pt-BR" sz="1600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="0" /&gt;</a:t>
            </a:r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r="3839"/>
          <a:stretch/>
        </p:blipFill>
        <p:spPr>
          <a:xfrm>
            <a:off x="5506874" y="74796"/>
            <a:ext cx="1063008" cy="111148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49408" y="273583"/>
            <a:ext cx="23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95" y="177622"/>
            <a:ext cx="1552394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350527"/>
            <a:ext cx="8679942" cy="738664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Mas e a interface? – </a:t>
            </a:r>
            <a:br>
              <a:rPr lang="pt-BR" dirty="0" smtClean="0">
                <a:solidFill>
                  <a:schemeClr val="accent6"/>
                </a:solidFill>
              </a:rPr>
            </a:br>
            <a:r>
              <a:rPr lang="pt-BR" dirty="0" smtClean="0">
                <a:solidFill>
                  <a:schemeClr val="accent6"/>
                </a:solidFill>
              </a:rPr>
              <a:t>vamos criar uma nova.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200" y="1274645"/>
            <a:ext cx="580167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Vamos fazer algumas mudanças no arquivo </a:t>
            </a:r>
            <a:r>
              <a:rPr lang="pt-BR" sz="1600" dirty="0" err="1" smtClean="0"/>
              <a:t>MainPage.xaml</a:t>
            </a:r>
            <a:r>
              <a:rPr lang="pt-BR" sz="1600" dirty="0" smtClean="0"/>
              <a:t>.</a:t>
            </a:r>
          </a:p>
          <a:p>
            <a:endParaRPr lang="pt-BR" sz="1600" dirty="0"/>
          </a:p>
          <a:p>
            <a:r>
              <a:rPr lang="pt-BR" sz="1600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pt-BR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Label</a:t>
            </a:r>
            <a:endParaRPr lang="pt-BR" dirty="0">
              <a:solidFill>
                <a:srgbClr val="A31515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="temperatureLabel"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FontSize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pt-BR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Medium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HorizontalOptions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="Center" /&gt;</a:t>
            </a:r>
          </a:p>
          <a:p>
            <a:endParaRPr lang="pt-BR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&lt;!--  </a:t>
            </a:r>
            <a:r>
              <a:rPr lang="pt-BR" dirty="0" err="1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Slider</a:t>
            </a:r>
            <a:r>
              <a:rPr lang="pt-BR" dirty="0">
                <a:solidFill>
                  <a:srgbClr val="008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para Umidade  --&gt;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pt-BR" dirty="0" err="1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Label</a:t>
            </a:r>
            <a:endParaRPr lang="pt-BR" dirty="0">
              <a:solidFill>
                <a:srgbClr val="A31515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FontSize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pt-BR" dirty="0" err="1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Large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HorizontalOptions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="Center"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Text</a:t>
            </a:r>
            <a:r>
              <a:rPr lang="pt-BR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="Umidade" /&gt;</a:t>
            </a:r>
          </a:p>
          <a:p>
            <a:r>
              <a:rPr lang="pt-BR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endParaRPr lang="pt-BR" dirty="0"/>
          </a:p>
          <a:p>
            <a:r>
              <a:rPr lang="pt-BR" dirty="0"/>
              <a:t> 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r="3839"/>
          <a:stretch/>
        </p:blipFill>
        <p:spPr>
          <a:xfrm>
            <a:off x="5506874" y="74796"/>
            <a:ext cx="1063008" cy="111148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49408" y="273583"/>
            <a:ext cx="23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95" y="177622"/>
            <a:ext cx="1552394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95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350527"/>
            <a:ext cx="8679942" cy="738664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Mas e a interface? – </a:t>
            </a:r>
            <a:br>
              <a:rPr lang="pt-BR" dirty="0" smtClean="0">
                <a:solidFill>
                  <a:schemeClr val="accent6"/>
                </a:solidFill>
              </a:rPr>
            </a:br>
            <a:r>
              <a:rPr lang="pt-BR" dirty="0" smtClean="0">
                <a:solidFill>
                  <a:schemeClr val="accent6"/>
                </a:solidFill>
              </a:rPr>
              <a:t>vamos criar uma nova.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200" y="1274645"/>
            <a:ext cx="580167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Vamos fazer algumas mudanças no arquivo </a:t>
            </a:r>
            <a:r>
              <a:rPr lang="pt-BR" sz="1600" dirty="0" err="1" smtClean="0"/>
              <a:t>MainPage.xaml</a:t>
            </a:r>
            <a:r>
              <a:rPr lang="pt-BR" sz="1600" dirty="0" smtClean="0"/>
              <a:t>.</a:t>
            </a:r>
          </a:p>
          <a:p>
            <a:endParaRPr lang="pt-BR" sz="1600" dirty="0"/>
          </a:p>
          <a:p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pt-BR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Slider</a:t>
            </a:r>
            <a:endParaRPr lang="pt-BR" dirty="0" smtClean="0">
              <a:solidFill>
                <a:srgbClr val="A31515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pt-BR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="humiditySlider"</a:t>
            </a:r>
          </a:p>
          <a:p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IsEnabled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="False"</a:t>
            </a:r>
          </a:p>
          <a:p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Maximum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="100"</a:t>
            </a:r>
          </a:p>
          <a:p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Minimum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="0" /&gt;</a:t>
            </a:r>
          </a:p>
          <a:p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</a:t>
            </a:r>
            <a:r>
              <a:rPr lang="pt-BR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Label</a:t>
            </a:r>
            <a:endParaRPr lang="pt-BR" dirty="0" smtClean="0">
              <a:solidFill>
                <a:srgbClr val="A31515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x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:</a:t>
            </a:r>
            <a:r>
              <a:rPr lang="pt-BR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Name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="humidityLabel"</a:t>
            </a:r>
          </a:p>
          <a:p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FontSize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</a:t>
            </a:r>
            <a:r>
              <a:rPr lang="pt-BR" dirty="0" err="1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Medium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</a:p>
          <a:p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pt-BR" dirty="0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err="1" smtClean="0">
                <a:solidFill>
                  <a:srgbClr val="FF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HorizontalOptions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="Center" /&gt;</a:t>
            </a:r>
          </a:p>
          <a:p>
            <a:r>
              <a:rPr lang="pt-BR" dirty="0" smtClean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&lt;/</a:t>
            </a:r>
            <a:r>
              <a:rPr lang="pt-BR" dirty="0" err="1" smtClean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StackLayout</a:t>
            </a:r>
            <a:r>
              <a:rPr lang="pt-BR" dirty="0" smtClean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&gt;</a:t>
            </a:r>
            <a:r>
              <a:rPr lang="pt-BR" dirty="0" smtClean="0"/>
              <a:t> </a:t>
            </a:r>
            <a:endParaRPr lang="pt-BR" dirty="0"/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r="3839"/>
          <a:stretch/>
        </p:blipFill>
        <p:spPr>
          <a:xfrm>
            <a:off x="5506874" y="74796"/>
            <a:ext cx="1063008" cy="111148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49408" y="273583"/>
            <a:ext cx="23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95" y="177622"/>
            <a:ext cx="1552394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350527"/>
            <a:ext cx="8679942" cy="738664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Mas e a interface? – </a:t>
            </a:r>
            <a:br>
              <a:rPr lang="pt-BR" dirty="0" smtClean="0">
                <a:solidFill>
                  <a:schemeClr val="accent6"/>
                </a:solidFill>
              </a:rPr>
            </a:br>
            <a:r>
              <a:rPr lang="pt-BR" dirty="0" smtClean="0">
                <a:solidFill>
                  <a:schemeClr val="accent6"/>
                </a:solidFill>
              </a:rPr>
              <a:t>vamos criar uma nova.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457200" y="1274645"/>
            <a:ext cx="580167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Vamos fazer algumas mudanças no arquivo </a:t>
            </a:r>
            <a:r>
              <a:rPr lang="pt-BR" sz="1600" dirty="0" err="1" smtClean="0"/>
              <a:t>MainPage.xaml.cs</a:t>
            </a:r>
            <a:r>
              <a:rPr lang="pt-BR" sz="1600" dirty="0" smtClean="0"/>
              <a:t>.</a:t>
            </a:r>
          </a:p>
          <a:p>
            <a:endParaRPr lang="pt-BR" sz="1600" dirty="0"/>
          </a:p>
          <a:p>
            <a:r>
              <a:rPr lang="pt-BR" sz="1600" dirty="0" smtClean="0"/>
              <a:t>Receba na caixa dos peitos:</a:t>
            </a:r>
          </a:p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abre.ai/mainpagecs</a:t>
            </a:r>
            <a:endParaRPr lang="pt-BR" dirty="0" smtClean="0"/>
          </a:p>
          <a:p>
            <a:r>
              <a:rPr lang="pt-BR" sz="1600" dirty="0" err="1" smtClean="0"/>
              <a:t>Copieo</a:t>
            </a:r>
            <a:r>
              <a:rPr lang="pt-BR" sz="1600" dirty="0" smtClean="0"/>
              <a:t> o código e vamos testar.</a:t>
            </a:r>
            <a:endParaRPr lang="pt-BR" sz="16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/>
          <a:srcRect r="3839"/>
          <a:stretch/>
        </p:blipFill>
        <p:spPr>
          <a:xfrm>
            <a:off x="5506874" y="74796"/>
            <a:ext cx="1063008" cy="111148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549408" y="273583"/>
            <a:ext cx="23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accent6"/>
                </a:solidFill>
              </a:rPr>
              <a:t>+</a:t>
            </a:r>
            <a:endParaRPr lang="pt-BR" sz="2800" dirty="0">
              <a:solidFill>
                <a:schemeClr val="accent6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495" y="177622"/>
            <a:ext cx="1552394" cy="88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10053" y="4332110"/>
            <a:ext cx="8679942" cy="369332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19458" name="Picture 2" descr="Pin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895350"/>
            <a:ext cx="4752975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O u t u é b o n i t o o u é f o d a - Vegeta calvo-careca muito foda ssj  transformação | Face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4823558"/>
            <a:ext cx="346962" cy="300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3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550" y="488950"/>
            <a:ext cx="27628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85" dirty="0">
                <a:solidFill>
                  <a:srgbClr val="FF5621"/>
                </a:solidFill>
                <a:latin typeface="Verdana"/>
                <a:cs typeface="Verdana"/>
              </a:rPr>
              <a:t>Kevin</a:t>
            </a:r>
            <a:r>
              <a:rPr sz="3000" spc="-235" dirty="0">
                <a:solidFill>
                  <a:srgbClr val="FF5621"/>
                </a:solidFill>
                <a:latin typeface="Verdana"/>
                <a:cs typeface="Verdana"/>
              </a:rPr>
              <a:t> </a:t>
            </a:r>
            <a:r>
              <a:rPr sz="3000" spc="155" dirty="0">
                <a:solidFill>
                  <a:srgbClr val="FF5621"/>
                </a:solidFill>
                <a:latin typeface="Verdana"/>
                <a:cs typeface="Verdana"/>
              </a:rPr>
              <a:t>Ashton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550" y="1225118"/>
            <a:ext cx="5685790" cy="1946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“Se</a:t>
            </a:r>
            <a:r>
              <a:rPr sz="1800" spc="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tivéssemos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computadores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que</a:t>
            </a:r>
            <a:r>
              <a:rPr sz="1800" spc="45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soubessem</a:t>
            </a:r>
            <a:r>
              <a:rPr sz="1800" spc="47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tudo 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que há para saber sobre as coisas, usando o dado que 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333333"/>
                </a:solidFill>
                <a:latin typeface="Microsoft Sans Serif"/>
                <a:cs typeface="Microsoft Sans Serif"/>
              </a:rPr>
              <a:t>eles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 coletaram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sem</a:t>
            </a:r>
            <a:r>
              <a:rPr sz="1800" spc="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nossa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ajuda,</a:t>
            </a:r>
            <a:r>
              <a:rPr sz="1800" spc="47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nós</a:t>
            </a:r>
            <a:r>
              <a:rPr sz="1800" spc="47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seriamos 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capazes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de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acompanhar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contabilizar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tudo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assim </a:t>
            </a:r>
            <a:r>
              <a:rPr sz="1800" spc="-46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reduzir</a:t>
            </a:r>
            <a:r>
              <a:rPr sz="1800" spc="2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enormemente</a:t>
            </a:r>
            <a:r>
              <a:rPr sz="1800" spc="4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o</a:t>
            </a:r>
            <a:r>
              <a:rPr sz="1800" spc="1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desperdício,</a:t>
            </a:r>
            <a:r>
              <a:rPr sz="1800" spc="40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perda</a:t>
            </a:r>
            <a:r>
              <a:rPr sz="1800" spc="2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333333"/>
                </a:solidFill>
                <a:latin typeface="Microsoft Sans Serif"/>
                <a:cs typeface="Microsoft Sans Serif"/>
              </a:rPr>
              <a:t>e</a:t>
            </a:r>
            <a:r>
              <a:rPr sz="1800" spc="1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custo.”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900">
              <a:latin typeface="Microsoft Sans Serif"/>
              <a:cs typeface="Microsoft Sans Serif"/>
            </a:endParaRPr>
          </a:p>
          <a:p>
            <a:pPr marL="12700" algn="just">
              <a:lnSpc>
                <a:spcPct val="100000"/>
              </a:lnSpc>
            </a:pPr>
            <a:r>
              <a:rPr sz="1800" spc="-5" dirty="0">
                <a:solidFill>
                  <a:srgbClr val="333333"/>
                </a:solidFill>
                <a:latin typeface="Microsoft Sans Serif"/>
                <a:cs typeface="Microsoft Sans Serif"/>
              </a:rPr>
              <a:t>Fonte:</a:t>
            </a:r>
            <a:r>
              <a:rPr sz="1800" spc="-15" dirty="0">
                <a:solidFill>
                  <a:srgbClr val="333333"/>
                </a:solidFill>
                <a:latin typeface="Microsoft Sans Serif"/>
                <a:cs typeface="Microsoft Sans Serif"/>
              </a:rPr>
              <a:t> </a:t>
            </a:r>
            <a:r>
              <a:rPr sz="1800" u="heavy" spc="-5" dirty="0">
                <a:solidFill>
                  <a:srgbClr val="1C39A9"/>
                </a:solidFill>
                <a:uFill>
                  <a:solidFill>
                    <a:srgbClr val="1C39A9"/>
                  </a:solidFill>
                </a:uFill>
                <a:latin typeface="Microsoft Sans Serif"/>
                <a:cs typeface="Microsoft Sans Serif"/>
                <a:hlinkClick r:id="rId2"/>
              </a:rPr>
              <a:t>http</a:t>
            </a:r>
            <a:r>
              <a:rPr sz="1800" spc="-5" dirty="0">
                <a:solidFill>
                  <a:srgbClr val="1C39A9"/>
                </a:solidFill>
                <a:latin typeface="Microsoft Sans Serif"/>
                <a:cs typeface="Microsoft Sans Serif"/>
                <a:hlinkClick r:id="rId2"/>
              </a:rPr>
              <a:t>://www.rfidjournal.com/articles/view?4986</a:t>
            </a:r>
            <a:endParaRPr sz="1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5852" y="1744979"/>
            <a:ext cx="2548128" cy="2569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683</TotalTime>
  <Words>1816</Words>
  <Application>Microsoft Office PowerPoint</Application>
  <PresentationFormat>Apresentação na tela (16:9)</PresentationFormat>
  <Paragraphs>284</Paragraphs>
  <Slides>88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6" baseType="lpstr">
      <vt:lpstr>Arial</vt:lpstr>
      <vt:lpstr>Calibri</vt:lpstr>
      <vt:lpstr>Cascadia Mono</vt:lpstr>
      <vt:lpstr>Microsoft Sans Serif</vt:lpstr>
      <vt:lpstr>Open Sans</vt:lpstr>
      <vt:lpstr>Trebuchet MS</vt:lpstr>
      <vt:lpstr>Verdana</vt:lpstr>
      <vt:lpstr>Office Theme</vt:lpstr>
      <vt:lpstr>Internet das Coisas</vt:lpstr>
      <vt:lpstr>Agenda</vt:lpstr>
      <vt:lpstr>Apresentação do PowerPoint</vt:lpstr>
      <vt:lpstr>Mas o que é essa tal de IoT?</vt:lpstr>
      <vt:lpstr>Apresentação do PowerPoint</vt:lpstr>
      <vt:lpstr>Mark Waiser</vt:lpstr>
      <vt:lpstr>Mark Weiser</vt:lpstr>
      <vt:lpstr>Mark Weiser</vt:lpstr>
      <vt:lpstr>Kevin Ashton</vt:lpstr>
      <vt:lpstr>Como é a  Internet das  coisas?</vt:lpstr>
      <vt:lpstr>O Conceito</vt:lpstr>
      <vt:lpstr>A “coisa”</vt:lpstr>
      <vt:lpstr>Base da Internet das Coisas</vt:lpstr>
      <vt:lpstr>Tudo Conectado</vt:lpstr>
      <vt:lpstr>As Premissas da IoT</vt:lpstr>
      <vt:lpstr>Oportunidades</vt:lpstr>
      <vt:lpstr>Apresentação do PowerPoint</vt:lpstr>
      <vt:lpstr>Projeção</vt:lpstr>
      <vt:lpstr>Projeção</vt:lpstr>
      <vt:lpstr>Aplicações</vt:lpstr>
      <vt:lpstr>Iluminação Inteligente</vt:lpstr>
      <vt:lpstr>Geladeira Conectada a Internet</vt:lpstr>
      <vt:lpstr>Máquina de lavar conectada</vt:lpstr>
      <vt:lpstr>Cafeteira Conectada</vt:lpstr>
      <vt:lpstr>Saúde</vt:lpstr>
      <vt:lpstr>Saúde</vt:lpstr>
      <vt:lpstr>Saúde</vt:lpstr>
      <vt:lpstr>O carro também estará conectado</vt:lpstr>
      <vt:lpstr>Tráfego</vt:lpstr>
      <vt:lpstr>Qualidade do Ar</vt:lpstr>
      <vt:lpstr>Reabastecer dispensa</vt:lpstr>
      <vt:lpstr>Tecnologias</vt:lpstr>
      <vt:lpstr>Apresentação do PowerPoint</vt:lpstr>
      <vt:lpstr>Arduino</vt:lpstr>
      <vt:lpstr>Raspberry Pi</vt:lpstr>
      <vt:lpstr>Intel</vt:lpstr>
      <vt:lpstr>Samsung Artik</vt:lpstr>
      <vt:lpstr>Samsung Artik</vt:lpstr>
      <vt:lpstr>ESP8266</vt:lpstr>
      <vt:lpstr>Empresas de Semicondutores</vt:lpstr>
      <vt:lpstr>Sistemas  Operacionais</vt:lpstr>
      <vt:lpstr>Windows 10 IoT Core</vt:lpstr>
      <vt:lpstr>Lite OS</vt:lpstr>
      <vt:lpstr>Brillo OS</vt:lpstr>
      <vt:lpstr>mbed OS</vt:lpstr>
      <vt:lpstr>Apresentação do PowerPoint</vt:lpstr>
      <vt:lpstr>Microsoft</vt:lpstr>
      <vt:lpstr>Apresentação do PowerPoint</vt:lpstr>
      <vt:lpstr>Amazon</vt:lpstr>
      <vt:lpstr>ThingSpeak</vt:lpstr>
      <vt:lpstr>Guardião Cloud System</vt:lpstr>
      <vt:lpstr>Desafios da  IoT</vt:lpstr>
      <vt:lpstr>Segurança Privacidade;  Segurança do usuário;</vt:lpstr>
      <vt:lpstr>Segurança</vt:lpstr>
      <vt:lpstr>Segurança</vt:lpstr>
      <vt:lpstr>Video</vt:lpstr>
      <vt:lpstr>Padrões</vt:lpstr>
      <vt:lpstr>E no Brasil?</vt:lpstr>
      <vt:lpstr>Sensor de Qualidade do Ar</vt:lpstr>
      <vt:lpstr>Onde aprender?</vt:lpstr>
      <vt:lpstr>Apresentação do PowerPoint</vt:lpstr>
      <vt:lpstr>Vamos criar nosso modelo!! Não temos componentes para todos. (vamos simular)</vt:lpstr>
      <vt:lpstr>Iremos usar as ferramentas:</vt:lpstr>
      <vt:lpstr>Usando o Wokwi </vt:lpstr>
      <vt:lpstr>Siga os passos!!</vt:lpstr>
      <vt:lpstr>Siga os passos!!</vt:lpstr>
      <vt:lpstr>Siga os passos!!</vt:lpstr>
      <vt:lpstr>Siga os passos!!</vt:lpstr>
      <vt:lpstr>Siga os passos!!</vt:lpstr>
      <vt:lpstr>Siga os passos!!</vt:lpstr>
      <vt:lpstr>Siga os passos!!</vt:lpstr>
      <vt:lpstr>Siga os passos!!</vt:lpstr>
      <vt:lpstr>Precisamos de uma tela parecida com essa!</vt:lpstr>
      <vt:lpstr>Vamos Testar...</vt:lpstr>
      <vt:lpstr>Vamos Testar...</vt:lpstr>
      <vt:lpstr>Vamos Testar...</vt:lpstr>
      <vt:lpstr>Vamos Testar...</vt:lpstr>
      <vt:lpstr>Esse negócio publicou de verdade na rede? Sim - Simulador gostoso!! (Mas ele tem limitações)</vt:lpstr>
      <vt:lpstr>Mas e a interface?</vt:lpstr>
      <vt:lpstr>Mas e a interface?</vt:lpstr>
      <vt:lpstr>Mas e a interface?</vt:lpstr>
      <vt:lpstr>Mas e a interface?</vt:lpstr>
      <vt:lpstr>Mas e a interface?</vt:lpstr>
      <vt:lpstr>Mas e a interface? –  vamos criar uma nova.</vt:lpstr>
      <vt:lpstr>Mas e a interface? –  vamos criar uma nova.</vt:lpstr>
      <vt:lpstr>Mas e a interface? –  vamos criar uma nova.</vt:lpstr>
      <vt:lpstr>Mas e a interface? –  vamos criar uma nova.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das Coisas</dc:title>
  <dc:creator>Fábio Souza</dc:creator>
  <cp:lastModifiedBy>Marcos Rocha</cp:lastModifiedBy>
  <cp:revision>14</cp:revision>
  <dcterms:created xsi:type="dcterms:W3CDTF">2024-11-05T16:22:20Z</dcterms:created>
  <dcterms:modified xsi:type="dcterms:W3CDTF">2024-11-07T22:02:27Z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2015-11-19T00:00:00Z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2024-11-05T00:00:00Z</vt:filetime>
  </property>
</Properties>
</file>